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74" r:id="rId3"/>
    <p:sldId id="261" r:id="rId4"/>
    <p:sldId id="266" r:id="rId5"/>
    <p:sldId id="269" r:id="rId6"/>
    <p:sldId id="267" r:id="rId7"/>
    <p:sldId id="273" r:id="rId8"/>
    <p:sldId id="270" r:id="rId9"/>
    <p:sldId id="260" r:id="rId10"/>
    <p:sldId id="262" r:id="rId11"/>
    <p:sldId id="271" r:id="rId12"/>
    <p:sldId id="272" r:id="rId13"/>
    <p:sldId id="264"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A81FF"/>
    <a:srgbClr val="FF85FF"/>
    <a:srgbClr val="FF2F92"/>
    <a:srgbClr val="A4FF67"/>
    <a:srgbClr val="A6FF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71"/>
    <p:restoredTop sz="68735"/>
  </p:normalViewPr>
  <p:slideViewPr>
    <p:cSldViewPr snapToGrid="0">
      <p:cViewPr>
        <p:scale>
          <a:sx n="97" d="100"/>
          <a:sy n="97" d="100"/>
        </p:scale>
        <p:origin x="184" y="2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680167-017A-0946-BCE6-198C9E225C2A}" type="datetimeFigureOut">
              <a:rPr lang="en-US" smtClean="0"/>
              <a:t>10/28/24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47B8F9-AC4B-E34D-895F-F8C95AF5678E}" type="slidenum">
              <a:rPr lang="en-US" smtClean="0"/>
              <a:t>‹#›</a:t>
            </a:fld>
            <a:endParaRPr lang="en-US"/>
          </a:p>
        </p:txBody>
      </p:sp>
    </p:spTree>
    <p:extLst>
      <p:ext uri="{BB962C8B-B14F-4D97-AF65-F5344CB8AC3E}">
        <p14:creationId xmlns:p14="http://schemas.microsoft.com/office/powerpoint/2010/main" val="1256804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1D1C1D"/>
                </a:solidFill>
                <a:effectLst/>
                <a:latin typeface="Slack-Lato"/>
              </a:rPr>
              <a:t>The main goals of the present project were to:</a:t>
            </a:r>
            <a:br>
              <a:rPr lang="en-US" b="0" i="0" u="none" strike="noStrike" dirty="0">
                <a:solidFill>
                  <a:srgbClr val="1D1C1D"/>
                </a:solidFill>
                <a:effectLst/>
                <a:latin typeface="Slack-Lato"/>
              </a:rPr>
            </a:br>
            <a:endParaRPr lang="en-US" b="0" i="0" u="none" strike="noStrike" dirty="0">
              <a:solidFill>
                <a:srgbClr val="1D1C1D"/>
              </a:solidFill>
              <a:effectLst/>
              <a:latin typeface="Slack-Lato"/>
            </a:endParaRPr>
          </a:p>
          <a:p>
            <a:pPr algn="l">
              <a:buFont typeface="+mj-lt"/>
              <a:buAutoNum type="arabicPeriod"/>
            </a:pPr>
            <a:r>
              <a:rPr lang="en-US" b="0" i="0" u="none" strike="noStrike" dirty="0">
                <a:solidFill>
                  <a:srgbClr val="1D1C1D"/>
                </a:solidFill>
                <a:effectLst/>
                <a:latin typeface="Slack-Lato"/>
              </a:rPr>
              <a:t>Write a script that takes a whole genome and/or the coding part of a genome as input(s) and outputs either DNA length, GC count, and GC content (whole genome) or DNA length, GC count, GC content, amino acid counts, and amino acid contents (coding genome). The outputs were formatted as a double dictionary, with the chromosome number as the key for the outer dictionary and the name of the operation (e.g., DNA length, GC count) as the key for the inner dictionary. The actual numbers were the elements of the inner dictionary. We ensured that the script could be run for different species with similar genomes and executed it for the human, blue whale, and mouse genomes for further </a:t>
            </a:r>
            <a:r>
              <a:rPr lang="en-US" b="0" i="0" u="none" strike="noStrike">
                <a:solidFill>
                  <a:srgbClr val="1D1C1D"/>
                </a:solidFill>
                <a:effectLst/>
                <a:latin typeface="Slack-Lato"/>
              </a:rPr>
              <a:t>analyses.</a:t>
            </a:r>
          </a:p>
          <a:p>
            <a:pPr algn="l">
              <a:buFont typeface="+mj-lt"/>
              <a:buAutoNum type="arabicPeriod"/>
            </a:pPr>
            <a:endParaRPr lang="en-US" b="0" i="0" u="none" strike="noStrike" dirty="0">
              <a:solidFill>
                <a:srgbClr val="1D1C1D"/>
              </a:solidFill>
              <a:effectLst/>
              <a:latin typeface="Slack-Lato"/>
            </a:endParaRPr>
          </a:p>
          <a:p>
            <a:pPr algn="l">
              <a:buFont typeface="+mj-lt"/>
              <a:buAutoNum type="arabicPeriod"/>
            </a:pPr>
            <a:r>
              <a:rPr lang="en-US" b="0" i="0" u="none" strike="noStrike" dirty="0">
                <a:solidFill>
                  <a:srgbClr val="1D1C1D"/>
                </a:solidFill>
                <a:effectLst/>
                <a:latin typeface="Slack-Lato"/>
              </a:rPr>
              <a:t>Present the numbers in a graphical way using Pandas, Matplotlib, and Jupyter Notebooks. The inputs were the dictionaries created in step 1. The outputs included: a) a bar graph showing GC content averaged across the whole genome for the whole and coding human genome, b) a bar graph showing GC content per chromosome for the whole and coding human genome, c) scatter plots showing the association between GC content (whole and coding human genome) and the content of each amino acid (coding human genome), and d) a bar graph comparing the GC content averaged across the whole genome for the whole and coding genomes between human, blue whale, and mouse.</a:t>
            </a:r>
          </a:p>
        </p:txBody>
      </p:sp>
      <p:sp>
        <p:nvSpPr>
          <p:cNvPr id="4" name="Slide Number Placeholder 3"/>
          <p:cNvSpPr>
            <a:spLocks noGrp="1"/>
          </p:cNvSpPr>
          <p:nvPr>
            <p:ph type="sldNum" sz="quarter" idx="5"/>
          </p:nvPr>
        </p:nvSpPr>
        <p:spPr/>
        <p:txBody>
          <a:bodyPr/>
          <a:lstStyle/>
          <a:p>
            <a:fld id="{2B47B8F9-AC4B-E34D-895F-F8C95AF5678E}" type="slidenum">
              <a:rPr lang="en-US" smtClean="0"/>
              <a:t>2</a:t>
            </a:fld>
            <a:endParaRPr lang="en-US"/>
          </a:p>
        </p:txBody>
      </p:sp>
    </p:spTree>
    <p:extLst>
      <p:ext uri="{BB962C8B-B14F-4D97-AF65-F5344CB8AC3E}">
        <p14:creationId xmlns:p14="http://schemas.microsoft.com/office/powerpoint/2010/main" val="740272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47B8F9-AC4B-E34D-895F-F8C95AF5678E}" type="slidenum">
              <a:rPr lang="en-US" smtClean="0"/>
              <a:t>4</a:t>
            </a:fld>
            <a:endParaRPr lang="en-US"/>
          </a:p>
        </p:txBody>
      </p:sp>
    </p:spTree>
    <p:extLst>
      <p:ext uri="{BB962C8B-B14F-4D97-AF65-F5344CB8AC3E}">
        <p14:creationId xmlns:p14="http://schemas.microsoft.com/office/powerpoint/2010/main" val="25753143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47B8F9-AC4B-E34D-895F-F8C95AF5678E}" type="slidenum">
              <a:rPr lang="en-US" smtClean="0"/>
              <a:t>5</a:t>
            </a:fld>
            <a:endParaRPr lang="en-US"/>
          </a:p>
        </p:txBody>
      </p:sp>
    </p:spTree>
    <p:extLst>
      <p:ext uri="{BB962C8B-B14F-4D97-AF65-F5344CB8AC3E}">
        <p14:creationId xmlns:p14="http://schemas.microsoft.com/office/powerpoint/2010/main" val="16835985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u="none" strike="noStrike" dirty="0">
                <a:solidFill>
                  <a:srgbClr val="000000"/>
                </a:solidFill>
                <a:effectLst/>
                <a:latin typeface="-webkit-standard"/>
              </a:rPr>
              <a:t>I've accomplished so much more than I initially thought I could, especially considering how challenging coding has been for me. This journey has taught me not only technical skills but also resilience and problem-solving. I'm proud of the progress I've made!</a:t>
            </a:r>
            <a:endParaRPr lang="en-US" dirty="0"/>
          </a:p>
        </p:txBody>
      </p:sp>
      <p:sp>
        <p:nvSpPr>
          <p:cNvPr id="4" name="Slide Number Placeholder 3"/>
          <p:cNvSpPr>
            <a:spLocks noGrp="1"/>
          </p:cNvSpPr>
          <p:nvPr>
            <p:ph type="sldNum" sz="quarter" idx="5"/>
          </p:nvPr>
        </p:nvSpPr>
        <p:spPr/>
        <p:txBody>
          <a:bodyPr/>
          <a:lstStyle/>
          <a:p>
            <a:fld id="{2B47B8F9-AC4B-E34D-895F-F8C95AF5678E}" type="slidenum">
              <a:rPr lang="en-US" smtClean="0"/>
              <a:t>12</a:t>
            </a:fld>
            <a:endParaRPr lang="en-US"/>
          </a:p>
        </p:txBody>
      </p:sp>
    </p:spTree>
    <p:extLst>
      <p:ext uri="{BB962C8B-B14F-4D97-AF65-F5344CB8AC3E}">
        <p14:creationId xmlns:p14="http://schemas.microsoft.com/office/powerpoint/2010/main" val="2104743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5149A-9A04-B6C9-4361-562579DEAE4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356A193-2348-2457-A148-07469D7412D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8B377A3-3564-5B5C-6843-7C5E4DA1FB9F}"/>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5" name="Footer Placeholder 4">
            <a:extLst>
              <a:ext uri="{FF2B5EF4-FFF2-40B4-BE49-F238E27FC236}">
                <a16:creationId xmlns:a16="http://schemas.microsoft.com/office/drawing/2014/main" id="{51B19042-121A-91AF-1574-6B345D5308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7667AD-1FE8-D205-CA23-C2189D46E210}"/>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1197759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A51E68-CA96-8A45-BA61-ED951D7F3DB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22FDAD8-695F-EA59-1920-B8F4E64CE0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9C2920-D11A-A050-910F-13EE7E2CC834}"/>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5" name="Footer Placeholder 4">
            <a:extLst>
              <a:ext uri="{FF2B5EF4-FFF2-40B4-BE49-F238E27FC236}">
                <a16:creationId xmlns:a16="http://schemas.microsoft.com/office/drawing/2014/main" id="{BFBF5A78-5ABC-E81F-73DB-B1EAC7DB82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344553-89B0-9A43-3822-E86D36ED9019}"/>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24320040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8E5728-FBD8-B17D-A413-D11C08D6DEA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CEE7EE9-E967-6161-14DA-43DB461B47D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108799-75C5-463F-C7C1-8BB0F49A3E50}"/>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5" name="Footer Placeholder 4">
            <a:extLst>
              <a:ext uri="{FF2B5EF4-FFF2-40B4-BE49-F238E27FC236}">
                <a16:creationId xmlns:a16="http://schemas.microsoft.com/office/drawing/2014/main" id="{BA816ACF-4323-6A0C-3CE5-6EF62488D9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C42182-F9A1-AA5D-2211-ECCD655CC593}"/>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15420788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02541-F5A5-4EFB-CAEA-C0F335F73D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A2ABA7-2E6E-52F9-DF0E-AA3B7F2B60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2B6A19-F249-7856-69EB-FF85B70C4AC0}"/>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5" name="Footer Placeholder 4">
            <a:extLst>
              <a:ext uri="{FF2B5EF4-FFF2-40B4-BE49-F238E27FC236}">
                <a16:creationId xmlns:a16="http://schemas.microsoft.com/office/drawing/2014/main" id="{FDA176D6-3272-0BD0-34C3-80FED9D33D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F68099-89A5-EC07-A943-8EAC6D3B4D8D}"/>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34418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54EFA-688C-7466-1B5F-FF4862CE47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7CCA1C-A1F8-AF8D-304B-C80E9002FC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D35C0E-3BE6-244E-9493-768D319BB9D4}"/>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5" name="Footer Placeholder 4">
            <a:extLst>
              <a:ext uri="{FF2B5EF4-FFF2-40B4-BE49-F238E27FC236}">
                <a16:creationId xmlns:a16="http://schemas.microsoft.com/office/drawing/2014/main" id="{DA4E9CBC-89A9-FD3D-96DE-6539B3C687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B26F557-E42C-E0B0-156A-931DFCF91F90}"/>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9665114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7A9BC-5C5D-B618-8EE1-F4E08B5E253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DE18A5-3659-FEF6-72E6-EFCAF9238EA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3B8EAD-6D8E-5A80-AD42-2605FFF9DBF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5CD9D33-1119-F357-38EE-D9D31DFAA7BF}"/>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6" name="Footer Placeholder 5">
            <a:extLst>
              <a:ext uri="{FF2B5EF4-FFF2-40B4-BE49-F238E27FC236}">
                <a16:creationId xmlns:a16="http://schemas.microsoft.com/office/drawing/2014/main" id="{955885EE-6546-1C9E-79D1-5F28F33ACC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88F6A8-CAE3-99DE-6731-3647A069BED0}"/>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3399919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B4DCE-D65A-A870-15AF-246D1309AE7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39CFBE7-2547-447A-0FE6-26E0E46828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45C13B-C5E3-7CDA-2A19-B6C01BE038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855F90-2E84-7925-444C-B5D6C171FE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8CECEB0-F5F3-9E20-CC55-E5C5BDD3CD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C551384-1DCE-C4C9-100B-09D2221C6EE2}"/>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8" name="Footer Placeholder 7">
            <a:extLst>
              <a:ext uri="{FF2B5EF4-FFF2-40B4-BE49-F238E27FC236}">
                <a16:creationId xmlns:a16="http://schemas.microsoft.com/office/drawing/2014/main" id="{DE4B7BCF-12CE-6773-F970-ECC9E08D8E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C43048-2C94-422C-2960-F54780C3A04C}"/>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13954083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71C06-16F2-FB80-7C46-80B2A6C8CD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C3C451D-C77D-4CF8-602D-90CEE3F00357}"/>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4" name="Footer Placeholder 3">
            <a:extLst>
              <a:ext uri="{FF2B5EF4-FFF2-40B4-BE49-F238E27FC236}">
                <a16:creationId xmlns:a16="http://schemas.microsoft.com/office/drawing/2014/main" id="{C0C52A6C-D00C-F84D-94E4-B3CDE2461D3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CFEF0B1-7983-BCA3-C762-A981501CD4CE}"/>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17878263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84CE495-6253-BAFD-533F-AFA5CED08616}"/>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3" name="Footer Placeholder 2">
            <a:extLst>
              <a:ext uri="{FF2B5EF4-FFF2-40B4-BE49-F238E27FC236}">
                <a16:creationId xmlns:a16="http://schemas.microsoft.com/office/drawing/2014/main" id="{75556130-EBD1-92E5-6183-D7F15AF99FA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9ED023-00B7-6E9E-4398-7A04AD702263}"/>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19323267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F0AB8-76EA-E4C3-C846-FE0794F84FE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77CB866-D372-915A-5287-8C44AC69AEF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148F122-F041-A703-54C7-1BC39FB197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F59AB9-5FB7-1FEB-8140-BB58748BD564}"/>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6" name="Footer Placeholder 5">
            <a:extLst>
              <a:ext uri="{FF2B5EF4-FFF2-40B4-BE49-F238E27FC236}">
                <a16:creationId xmlns:a16="http://schemas.microsoft.com/office/drawing/2014/main" id="{AC75AE3B-BD1D-58E6-B8B9-AF1D93CB67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29DE4C-F6D4-156E-4EC6-1CBCB40ABE4B}"/>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37852440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922FE-4B44-06A0-C6AC-EE3FEB234F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07FB9B5-09DE-E789-CD7B-AE79DA8FD3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75F4107-16AA-08E3-129D-5610A9D133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D89785-A706-8001-3E9D-1395020C131D}"/>
              </a:ext>
            </a:extLst>
          </p:cNvPr>
          <p:cNvSpPr>
            <a:spLocks noGrp="1"/>
          </p:cNvSpPr>
          <p:nvPr>
            <p:ph type="dt" sz="half" idx="10"/>
          </p:nvPr>
        </p:nvSpPr>
        <p:spPr/>
        <p:txBody>
          <a:bodyPr/>
          <a:lstStyle/>
          <a:p>
            <a:fld id="{F2A53432-FB9D-9E4E-A941-2137E28D1EA8}" type="datetimeFigureOut">
              <a:rPr lang="en-US" smtClean="0"/>
              <a:t>10/27/24</a:t>
            </a:fld>
            <a:endParaRPr lang="en-US"/>
          </a:p>
        </p:txBody>
      </p:sp>
      <p:sp>
        <p:nvSpPr>
          <p:cNvPr id="6" name="Footer Placeholder 5">
            <a:extLst>
              <a:ext uri="{FF2B5EF4-FFF2-40B4-BE49-F238E27FC236}">
                <a16:creationId xmlns:a16="http://schemas.microsoft.com/office/drawing/2014/main" id="{15A6DDE7-4A72-C3B1-1DF8-E6C666999D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2CA5B2-4FB1-4895-2CDC-73ECB6848E9B}"/>
              </a:ext>
            </a:extLst>
          </p:cNvPr>
          <p:cNvSpPr>
            <a:spLocks noGrp="1"/>
          </p:cNvSpPr>
          <p:nvPr>
            <p:ph type="sldNum" sz="quarter" idx="12"/>
          </p:nvPr>
        </p:nvSpPr>
        <p:spPr/>
        <p:txBody>
          <a:bodyPr/>
          <a:lstStyle/>
          <a:p>
            <a:fld id="{62760563-0431-A847-BB51-CE3F901AA8DB}" type="slidenum">
              <a:rPr lang="en-US" smtClean="0"/>
              <a:t>‹#›</a:t>
            </a:fld>
            <a:endParaRPr lang="en-US"/>
          </a:p>
        </p:txBody>
      </p:sp>
    </p:spTree>
    <p:extLst>
      <p:ext uri="{BB962C8B-B14F-4D97-AF65-F5344CB8AC3E}">
        <p14:creationId xmlns:p14="http://schemas.microsoft.com/office/powerpoint/2010/main" val="12131767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90D125E-3FBE-518D-71B5-59F75A9E46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4DF781-5419-1FEC-6573-8151A2337BB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8EF95C-6533-B8A5-AA2F-A2387C49949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A53432-FB9D-9E4E-A941-2137E28D1EA8}" type="datetimeFigureOut">
              <a:rPr lang="en-US" smtClean="0"/>
              <a:t>10/27/24</a:t>
            </a:fld>
            <a:endParaRPr lang="en-US"/>
          </a:p>
        </p:txBody>
      </p:sp>
      <p:sp>
        <p:nvSpPr>
          <p:cNvPr id="5" name="Footer Placeholder 4">
            <a:extLst>
              <a:ext uri="{FF2B5EF4-FFF2-40B4-BE49-F238E27FC236}">
                <a16:creationId xmlns:a16="http://schemas.microsoft.com/office/drawing/2014/main" id="{88A0B4E3-468D-D822-BD2A-F69D0EC9E8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D6E758E-A74F-3A0A-4DD8-BBE2673976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760563-0431-A847-BB51-CE3F901AA8DB}" type="slidenum">
              <a:rPr lang="en-US" smtClean="0"/>
              <a:t>‹#›</a:t>
            </a:fld>
            <a:endParaRPr lang="en-US"/>
          </a:p>
        </p:txBody>
      </p:sp>
    </p:spTree>
    <p:extLst>
      <p:ext uri="{BB962C8B-B14F-4D97-AF65-F5344CB8AC3E}">
        <p14:creationId xmlns:p14="http://schemas.microsoft.com/office/powerpoint/2010/main" val="8976988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1FE62EA-A72B-6A62-616C-60B9611BD918}"/>
              </a:ext>
            </a:extLst>
          </p:cNvPr>
          <p:cNvPicPr>
            <a:picLocks noChangeAspect="1"/>
          </p:cNvPicPr>
          <p:nvPr/>
        </p:nvPicPr>
        <p:blipFill>
          <a:blip r:embed="rId2">
            <a:alphaModFix/>
            <a:extLst>
              <a:ext uri="{BEBA8EAE-BF5A-486C-A8C5-ECC9F3942E4B}">
                <a14:imgProps xmlns:a14="http://schemas.microsoft.com/office/drawing/2010/main">
                  <a14:imgLayer r:embed="rId3">
                    <a14:imgEffect>
                      <a14:backgroundRemoval t="1750" b="98700" l="0" r="98267">
                        <a14:foregroundMark x1="300" y1="33950" x2="6533" y2="16900"/>
                        <a14:foregroundMark x1="6533" y1="16900" x2="11800" y2="10950"/>
                        <a14:foregroundMark x1="15469" y1="9443" x2="20567" y2="7350"/>
                        <a14:foregroundMark x1="11800" y1="10950" x2="15129" y2="9583"/>
                        <a14:foregroundMark x1="15267" y1="9500" x2="35667" y2="4600"/>
                        <a14:foregroundMark x1="35667" y1="4600" x2="39600" y2="1750"/>
                        <a14:foregroundMark x1="18658" y1="19410" x2="16533" y2="23200"/>
                        <a14:foregroundMark x1="28333" y1="2150" x2="22515" y2="12529"/>
                        <a14:foregroundMark x1="10508" y1="27580" x2="4567" y2="31900"/>
                        <a14:foregroundMark x1="15165" y1="24195" x2="11986" y2="26506"/>
                        <a14:foregroundMark x1="16533" y1="23200" x2="15169" y2="24192"/>
                        <a14:foregroundMark x1="4567" y1="31900" x2="33" y2="32200"/>
                        <a14:foregroundMark x1="7800" y1="14950" x2="7800" y2="14950"/>
                        <a14:foregroundMark x1="7400" y1="14550" x2="700" y2="37000"/>
                        <a14:foregroundMark x1="700" y1="37000" x2="800" y2="36650"/>
                        <a14:foregroundMark x1="2367" y1="34700" x2="15500" y2="29900"/>
                        <a14:foregroundMark x1="15500" y1="29900" x2="26800" y2="9900"/>
                        <a14:foregroundMark x1="7900" y1="8550" x2="27433" y2="3700"/>
                        <a14:foregroundMark x1="28467" y1="75800" x2="24133" y2="85850"/>
                        <a14:foregroundMark x1="24133" y1="85850" x2="20103" y2="89990"/>
                        <a14:foregroundMark x1="23906" y1="81528" x2="27833" y2="74100"/>
                        <a14:foregroundMark x1="23020" y1="83203" x2="23776" y2="81773"/>
                        <a14:foregroundMark x1="23838" y1="81918" x2="23127" y2="83309"/>
                        <a14:foregroundMark x1="27833" y1="74100" x2="23965" y2="81668"/>
                        <a14:foregroundMark x1="15611" y1="90206" x2="9400" y2="85950"/>
                        <a14:foregroundMark x1="9400" y1="85950" x2="12267" y2="77100"/>
                        <a14:foregroundMark x1="12267" y1="77100" x2="18400" y2="76700"/>
                        <a14:foregroundMark x1="18400" y1="76700" x2="3367" y2="78400"/>
                        <a14:foregroundMark x1="3367" y1="78400" x2="22800" y2="75050"/>
                        <a14:foregroundMark x1="22800" y1="75050" x2="29067" y2="75100"/>
                        <a14:foregroundMark x1="29067" y1="75100" x2="29100" y2="75250"/>
                        <a14:foregroundMark x1="18133" y1="97150" x2="15400" y2="97350"/>
                        <a14:foregroundMark x1="20200" y1="98700" x2="25933" y2="91400"/>
                        <a14:foregroundMark x1="25933" y1="91400" x2="32100" y2="75050"/>
                        <a14:foregroundMark x1="93356" y1="11179" x2="93933" y2="8650"/>
                        <a14:foregroundMark x1="92519" y1="14846" x2="92948" y2="12965"/>
                        <a14:foregroundMark x1="91833" y1="17850" x2="92030" y2="16988"/>
                        <a14:foregroundMark x1="88260" y1="5591" x2="86700" y2="4750"/>
                        <a14:foregroundMark x1="93933" y1="8650" x2="88370" y2="5650"/>
                        <a14:foregroundMark x1="84430" y1="12682" x2="84267" y2="13250"/>
                        <a14:foregroundMark x1="86700" y1="4750" x2="85457" y2="9093"/>
                        <a14:foregroundMark x1="84267" y1="13250" x2="84567" y2="13309"/>
                        <a14:foregroundMark x1="94332" y1="9273" x2="95267" y2="7700"/>
                        <a14:foregroundMark x1="92875" y1="11725" x2="93882" y2="10031"/>
                        <a14:foregroundMark x1="91494" y1="14050" x2="91879" y2="13402"/>
                        <a14:foregroundMark x1="95267" y1="7700" x2="89233" y2="3050"/>
                        <a14:foregroundMark x1="89233" y1="3050" x2="82033" y2="2450"/>
                        <a14:foregroundMark x1="82033" y1="2450" x2="94933" y2="5100"/>
                        <a14:foregroundMark x1="94509" y1="11969" x2="94351" y2="14519"/>
                        <a14:foregroundMark x1="94933" y1="5100" x2="94536" y2="11521"/>
                        <a14:foregroundMark x1="91206" y1="21239" x2="90333" y2="22900"/>
                        <a14:foregroundMark x1="92986" y1="17851" x2="92821" y2="18164"/>
                        <a14:foregroundMark x1="93870" y1="16169" x2="92988" y2="17847"/>
                        <a14:foregroundMark x1="94300" y1="15350" x2="93892" y2="16127"/>
                        <a14:foregroundMark x1="90333" y1="22900" x2="96533" y2="19300"/>
                        <a14:foregroundMark x1="96533" y1="19300" x2="98267" y2="9950"/>
                        <a14:foregroundMark x1="98267" y1="9950" x2="98033" y2="2350"/>
                        <a14:foregroundMark x1="88467" y1="76000" x2="73833" y2="81000"/>
                        <a14:foregroundMark x1="73833" y1="81000" x2="68933" y2="87250"/>
                        <a14:foregroundMark x1="68933" y1="87250" x2="64933" y2="97750"/>
                        <a14:foregroundMark x1="93642" y1="66680" x2="94833" y2="63450"/>
                        <a14:foregroundMark x1="91700" y1="71950" x2="93282" y2="67658"/>
                        <a14:foregroundMark x1="94833" y1="63450" x2="98033" y2="60100"/>
                        <a14:foregroundMark x1="77467" y1="93850" x2="82767" y2="89600"/>
                        <a14:foregroundMark x1="83233" y1="14600" x2="86300" y2="21800"/>
                        <a14:foregroundMark x1="83167" y1="30800" x2="75167" y2="33750"/>
                        <a14:foregroundMark x1="75167" y1="33750" x2="74967" y2="33750"/>
                        <a14:foregroundMark x1="12500" y1="13200" x2="14933" y2="18500"/>
                        <a14:foregroundMark x1="15100" y1="18400" x2="16067" y2="20500"/>
                        <a14:foregroundMark x1="13633" y1="25700" x2="9900" y2="27750"/>
                        <a14:backgroundMark x1="1700" y1="3300" x2="800" y2="5250"/>
                        <a14:backgroundMark x1="18800" y1="83900" x2="17933" y2="84250"/>
                        <a14:backgroundMark x1="20767" y1="84450" x2="16567" y2="84450"/>
                        <a14:backgroundMark x1="16567" y1="84450" x2="12933" y2="82800"/>
                        <a14:backgroundMark x1="12933" y1="82800" x2="15500" y2="87150"/>
                        <a14:backgroundMark x1="15500" y1="87150" x2="19433" y2="86900"/>
                        <a14:backgroundMark x1="19433" y1="86900" x2="21167" y2="83900"/>
                        <a14:backgroundMark x1="12200" y1="82350" x2="11867" y2="87950"/>
                        <a14:backgroundMark x1="11867" y1="87950" x2="15500" y2="90550"/>
                        <a14:backgroundMark x1="15500" y1="90550" x2="21167" y2="86000"/>
                        <a14:backgroundMark x1="22967" y1="83150" x2="18567" y2="91550"/>
                        <a14:backgroundMark x1="24000" y1="81750" x2="23767" y2="81750"/>
                        <a14:backgroundMark x1="11800" y1="82450" x2="11333" y2="85050"/>
                        <a14:backgroundMark x1="12267" y1="82800" x2="12967" y2="89000"/>
                        <a14:backgroundMark x1="12967" y1="89000" x2="10867" y2="84350"/>
                        <a14:backgroundMark x1="10867" y1="84350" x2="11000" y2="82100"/>
                        <a14:backgroundMark x1="5733" y1="87200" x2="2133" y2="87300"/>
                        <a14:backgroundMark x1="34300" y1="68400" x2="35000" y2="64400"/>
                        <a14:backgroundMark x1="92933" y1="72800" x2="94033" y2="66850"/>
                        <a14:backgroundMark x1="94033" y1="66850" x2="92833" y2="72900"/>
                        <a14:backgroundMark x1="92833" y1="72900" x2="94500" y2="68650"/>
                        <a14:backgroundMark x1="82600" y1="20750" x2="81400" y2="15350"/>
                        <a14:backgroundMark x1="81400" y1="15350" x2="78533" y2="26100"/>
                        <a14:backgroundMark x1="78533" y1="26100" x2="82700" y2="25900"/>
                        <a14:backgroundMark x1="82700" y1="25900" x2="82067" y2="20050"/>
                        <a14:backgroundMark x1="82067" y1="20050" x2="82067" y2="20050"/>
                        <a14:backgroundMark x1="91500" y1="17800" x2="91200" y2="10250"/>
                        <a14:backgroundMark x1="91200" y1="10250" x2="88433" y2="6200"/>
                        <a14:backgroundMark x1="88433" y1="6200" x2="86933" y2="11900"/>
                        <a14:backgroundMark x1="86933" y1="11900" x2="89867" y2="16000"/>
                        <a14:backgroundMark x1="89867" y1="16000" x2="94067" y2="15250"/>
                        <a14:backgroundMark x1="94067" y1="15250" x2="94167" y2="9650"/>
                        <a14:backgroundMark x1="94167" y1="9650" x2="91833" y2="8000"/>
                        <a14:backgroundMark x1="89000" y1="9550" x2="85167" y2="9850"/>
                        <a14:backgroundMark x1="85167" y1="9850" x2="88467" y2="20600"/>
                        <a14:backgroundMark x1="88467" y1="20600" x2="92867" y2="18600"/>
                        <a14:backgroundMark x1="92867" y1="18600" x2="96000" y2="14700"/>
                        <a14:backgroundMark x1="84267" y1="9200" x2="85467" y2="14700"/>
                        <a14:backgroundMark x1="85467" y1="14700" x2="90333" y2="17000"/>
                        <a14:backgroundMark x1="90333" y1="17000" x2="93067" y2="12100"/>
                        <a14:backgroundMark x1="93067" y1="12100" x2="88300" y2="14050"/>
                        <a14:backgroundMark x1="88300" y1="14050" x2="92067" y2="16150"/>
                        <a14:backgroundMark x1="92067" y1="16150" x2="94500" y2="12000"/>
                        <a14:backgroundMark x1="20933" y1="12700" x2="17000" y2="10150"/>
                        <a14:backgroundMark x1="17000" y1="10150" x2="17667" y2="16150"/>
                        <a14:backgroundMark x1="17667" y1="16150" x2="21100" y2="13650"/>
                        <a14:backgroundMark x1="21100" y1="13650" x2="21333" y2="13050"/>
                        <a14:backgroundMark x1="13133" y1="21900" x2="10233" y2="16150"/>
                        <a14:backgroundMark x1="10233" y1="16150" x2="9767" y2="21950"/>
                        <a14:backgroundMark x1="9767" y1="21950" x2="12567" y2="18150"/>
                        <a14:backgroundMark x1="12567" y1="18150" x2="9933" y2="22150"/>
                        <a14:backgroundMark x1="9933" y1="22150" x2="11067" y2="16700"/>
                        <a14:backgroundMark x1="11067" y1="16700" x2="7733" y2="20200"/>
                        <a14:backgroundMark x1="7733" y1="20200" x2="7933" y2="25850"/>
                        <a14:backgroundMark x1="7933" y1="25850" x2="10270" y2="26691"/>
                        <a14:backgroundMark x1="13511" y1="25476" x2="15000" y2="23500"/>
                        <a14:backgroundMark x1="15000" y1="23500" x2="13133" y2="17000"/>
                        <a14:backgroundMark x1="13133" y1="17000" x2="11000" y2="13550"/>
                        <a14:backgroundMark x1="22567" y1="12600" x2="19267" y2="16450"/>
                        <a14:backgroundMark x1="19267" y1="16450" x2="19633" y2="10850"/>
                        <a14:backgroundMark x1="19633" y1="10850" x2="15333" y2="10100"/>
                        <a14:backgroundMark x1="15333" y1="10100" x2="15800" y2="10950"/>
                        <a14:backgroundMark x1="18133" y1="19300" x2="20767" y2="17050"/>
                        <a14:backgroundMark x1="92767" y1="17050" x2="89367" y2="11050"/>
                        <a14:backgroundMark x1="89367" y1="11050" x2="85867" y2="10100"/>
                        <a14:backgroundMark x1="85867" y1="10100" x2="88733" y2="13700"/>
                        <a14:backgroundMark x1="88733" y1="13700" x2="87900" y2="14150"/>
                        <a14:backgroundMark x1="90667" y1="21200" x2="93867" y2="18200"/>
                        <a14:backgroundMark x1="93867" y1="18200" x2="93967" y2="17950"/>
                        <a14:backgroundMark x1="86833" y1="13450" x2="87967" y2="16500"/>
                        <a14:backgroundMark x1="20367" y1="16400" x2="19467" y2="17150"/>
                      </a14:backgroundRemoval>
                    </a14:imgEffect>
                    <a14:imgEffect>
                      <a14:sharpenSoften amount="50000"/>
                    </a14:imgEffect>
                  </a14:imgLayer>
                </a14:imgProps>
              </a:ext>
            </a:extLst>
          </a:blip>
          <a:srcRect t="8735" r="9083" b="14555"/>
          <a:stretch/>
        </p:blipFill>
        <p:spPr>
          <a:xfrm>
            <a:off x="1" y="1"/>
            <a:ext cx="12192000" cy="6858000"/>
          </a:xfrm>
          <a:prstGeom prst="rect">
            <a:avLst/>
          </a:prstGeom>
        </p:spPr>
      </p:pic>
      <p:sp>
        <p:nvSpPr>
          <p:cNvPr id="2" name="Title 1">
            <a:extLst>
              <a:ext uri="{FF2B5EF4-FFF2-40B4-BE49-F238E27FC236}">
                <a16:creationId xmlns:a16="http://schemas.microsoft.com/office/drawing/2014/main" id="{ACE07825-8375-3224-DEDF-2CB434597DE1}"/>
              </a:ext>
            </a:extLst>
          </p:cNvPr>
          <p:cNvSpPr>
            <a:spLocks noGrp="1"/>
          </p:cNvSpPr>
          <p:nvPr>
            <p:ph type="ctrTitle"/>
          </p:nvPr>
        </p:nvSpPr>
        <p:spPr>
          <a:xfrm>
            <a:off x="1393373" y="-473685"/>
            <a:ext cx="9144000" cy="2387600"/>
          </a:xfrm>
        </p:spPr>
        <p:txBody>
          <a:bodyPr>
            <a:normAutofit/>
          </a:bodyPr>
          <a:lstStyle/>
          <a:p>
            <a:r>
              <a:rPr lang="en-US" sz="7200" b="1" dirty="0">
                <a:ln w="22225">
                  <a:solidFill>
                    <a:srgbClr val="C00000"/>
                  </a:solidFill>
                  <a:prstDash val="solid"/>
                </a:ln>
                <a:solidFill>
                  <a:schemeClr val="accent1">
                    <a:lumMod val="20000"/>
                    <a:lumOff val="80000"/>
                  </a:schemeClr>
                </a:solidFill>
              </a:rPr>
              <a:t>GC Project </a:t>
            </a:r>
          </a:p>
        </p:txBody>
      </p:sp>
      <p:sp>
        <p:nvSpPr>
          <p:cNvPr id="3" name="Subtitle 2">
            <a:extLst>
              <a:ext uri="{FF2B5EF4-FFF2-40B4-BE49-F238E27FC236}">
                <a16:creationId xmlns:a16="http://schemas.microsoft.com/office/drawing/2014/main" id="{1C589F5C-351B-8BFF-97E8-648E333DDB58}"/>
              </a:ext>
            </a:extLst>
          </p:cNvPr>
          <p:cNvSpPr>
            <a:spLocks noGrp="1"/>
          </p:cNvSpPr>
          <p:nvPr>
            <p:ph type="subTitle" idx="1"/>
          </p:nvPr>
        </p:nvSpPr>
        <p:spPr>
          <a:xfrm>
            <a:off x="1393373" y="1773238"/>
            <a:ext cx="9144000" cy="1655762"/>
          </a:xfrm>
        </p:spPr>
        <p:txBody>
          <a:bodyPr>
            <a:normAutofit/>
          </a:bodyPr>
          <a:lstStyle/>
          <a:p>
            <a:r>
              <a:rPr lang="en-US" sz="1800" dirty="0">
                <a:ln w="0">
                  <a:solidFill>
                    <a:srgbClr val="C00000"/>
                  </a:solidFill>
                </a:ln>
                <a:solidFill>
                  <a:schemeClr val="accent1"/>
                </a:solidFill>
                <a:effectLst>
                  <a:outerShdw blurRad="38100" dist="25400" dir="5400000" algn="ctr" rotWithShape="0">
                    <a:srgbClr val="6E747A">
                      <a:alpha val="43000"/>
                    </a:srgbClr>
                  </a:outerShdw>
                </a:effectLst>
              </a:rPr>
              <a:t>10.28.24</a:t>
            </a:r>
          </a:p>
        </p:txBody>
      </p:sp>
    </p:spTree>
    <p:extLst>
      <p:ext uri="{BB962C8B-B14F-4D97-AF65-F5344CB8AC3E}">
        <p14:creationId xmlns:p14="http://schemas.microsoft.com/office/powerpoint/2010/main" val="467644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3DD526-AED0-42CA-1C16-084A542BA2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3BD060-2755-CF3D-1A4F-05B327526E81}"/>
              </a:ext>
            </a:extLst>
          </p:cNvPr>
          <p:cNvSpPr>
            <a:spLocks noGrp="1"/>
          </p:cNvSpPr>
          <p:nvPr>
            <p:ph type="title"/>
          </p:nvPr>
        </p:nvSpPr>
        <p:spPr>
          <a:xfrm>
            <a:off x="389626" y="-17312"/>
            <a:ext cx="11802373" cy="1325563"/>
          </a:xfrm>
        </p:spPr>
        <p:txBody>
          <a:bodyPr/>
          <a:lstStyle/>
          <a:p>
            <a:r>
              <a:rPr lang="en-US" b="1" dirty="0"/>
              <a:t>Human: GC percentage with ATCG nucleotides</a:t>
            </a:r>
          </a:p>
        </p:txBody>
      </p:sp>
      <p:sp>
        <p:nvSpPr>
          <p:cNvPr id="7" name="TextBox 6">
            <a:extLst>
              <a:ext uri="{FF2B5EF4-FFF2-40B4-BE49-F238E27FC236}">
                <a16:creationId xmlns:a16="http://schemas.microsoft.com/office/drawing/2014/main" id="{553BCE96-7EED-932D-D13B-5774B66DC9F9}"/>
              </a:ext>
            </a:extLst>
          </p:cNvPr>
          <p:cNvSpPr txBox="1"/>
          <p:nvPr/>
        </p:nvSpPr>
        <p:spPr>
          <a:xfrm>
            <a:off x="8235259" y="1407655"/>
            <a:ext cx="1803699" cy="369332"/>
          </a:xfrm>
          <a:prstGeom prst="rect">
            <a:avLst/>
          </a:prstGeom>
          <a:noFill/>
        </p:spPr>
        <p:txBody>
          <a:bodyPr wrap="none" rtlCol="0">
            <a:spAutoFit/>
          </a:bodyPr>
          <a:lstStyle/>
          <a:p>
            <a:r>
              <a:rPr lang="en-US" b="1" dirty="0"/>
              <a:t>Coding Sequence</a:t>
            </a:r>
          </a:p>
        </p:txBody>
      </p:sp>
      <p:sp>
        <p:nvSpPr>
          <p:cNvPr id="8" name="TextBox 7">
            <a:extLst>
              <a:ext uri="{FF2B5EF4-FFF2-40B4-BE49-F238E27FC236}">
                <a16:creationId xmlns:a16="http://schemas.microsoft.com/office/drawing/2014/main" id="{EE9CDD33-7353-CEB9-8C52-F21E45CF8CBE}"/>
              </a:ext>
            </a:extLst>
          </p:cNvPr>
          <p:cNvSpPr txBox="1"/>
          <p:nvPr/>
        </p:nvSpPr>
        <p:spPr>
          <a:xfrm>
            <a:off x="2153042" y="1407600"/>
            <a:ext cx="2653290" cy="369332"/>
          </a:xfrm>
          <a:prstGeom prst="rect">
            <a:avLst/>
          </a:prstGeom>
          <a:noFill/>
        </p:spPr>
        <p:txBody>
          <a:bodyPr wrap="none" rtlCol="0">
            <a:spAutoFit/>
          </a:bodyPr>
          <a:lstStyle/>
          <a:p>
            <a:r>
              <a:rPr lang="en-US" b="1" dirty="0"/>
              <a:t>Whole Genome Sequence</a:t>
            </a:r>
          </a:p>
        </p:txBody>
      </p:sp>
      <p:pic>
        <p:nvPicPr>
          <p:cNvPr id="3" name="Picture 2">
            <a:extLst>
              <a:ext uri="{FF2B5EF4-FFF2-40B4-BE49-F238E27FC236}">
                <a16:creationId xmlns:a16="http://schemas.microsoft.com/office/drawing/2014/main" id="{E6223D0C-ED0F-EF38-77BD-B31771EDEC1E}"/>
              </a:ext>
            </a:extLst>
          </p:cNvPr>
          <p:cNvPicPr>
            <a:picLocks noChangeAspect="1"/>
          </p:cNvPicPr>
          <p:nvPr/>
        </p:nvPicPr>
        <p:blipFill>
          <a:blip r:embed="rId2"/>
          <a:stretch>
            <a:fillRect/>
          </a:stretch>
        </p:blipFill>
        <p:spPr>
          <a:xfrm>
            <a:off x="6096000" y="2240093"/>
            <a:ext cx="5833686" cy="4094611"/>
          </a:xfrm>
          <a:prstGeom prst="rect">
            <a:avLst/>
          </a:prstGeom>
        </p:spPr>
      </p:pic>
      <p:pic>
        <p:nvPicPr>
          <p:cNvPr id="4" name="Picture 3">
            <a:extLst>
              <a:ext uri="{FF2B5EF4-FFF2-40B4-BE49-F238E27FC236}">
                <a16:creationId xmlns:a16="http://schemas.microsoft.com/office/drawing/2014/main" id="{B958C041-79D0-D9D1-4005-00ABB4E538DC}"/>
              </a:ext>
            </a:extLst>
          </p:cNvPr>
          <p:cNvPicPr>
            <a:picLocks noChangeAspect="1"/>
          </p:cNvPicPr>
          <p:nvPr/>
        </p:nvPicPr>
        <p:blipFill>
          <a:blip r:embed="rId3"/>
          <a:stretch>
            <a:fillRect/>
          </a:stretch>
        </p:blipFill>
        <p:spPr>
          <a:xfrm>
            <a:off x="128369" y="2240093"/>
            <a:ext cx="5833686" cy="4094611"/>
          </a:xfrm>
          <a:prstGeom prst="rect">
            <a:avLst/>
          </a:prstGeom>
        </p:spPr>
      </p:pic>
    </p:spTree>
    <p:extLst>
      <p:ext uri="{BB962C8B-B14F-4D97-AF65-F5344CB8AC3E}">
        <p14:creationId xmlns:p14="http://schemas.microsoft.com/office/powerpoint/2010/main" val="1815055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545724-9451-2F6A-8353-C1674FE2E79C}"/>
              </a:ext>
            </a:extLst>
          </p:cNvPr>
          <p:cNvSpPr>
            <a:spLocks noGrp="1"/>
          </p:cNvSpPr>
          <p:nvPr>
            <p:ph type="title"/>
          </p:nvPr>
        </p:nvSpPr>
        <p:spPr/>
        <p:txBody>
          <a:bodyPr/>
          <a:lstStyle/>
          <a:p>
            <a:r>
              <a:rPr lang="en-US" b="1" dirty="0"/>
              <a:t>Learning and Problem Solving</a:t>
            </a:r>
            <a:endParaRPr lang="en-US" dirty="0"/>
          </a:p>
        </p:txBody>
      </p:sp>
      <p:sp>
        <p:nvSpPr>
          <p:cNvPr id="3" name="Content Placeholder 2">
            <a:extLst>
              <a:ext uri="{FF2B5EF4-FFF2-40B4-BE49-F238E27FC236}">
                <a16:creationId xmlns:a16="http://schemas.microsoft.com/office/drawing/2014/main" id="{A55CC36D-1226-F7FA-DE98-D3C1B35D6FE2}"/>
              </a:ext>
            </a:extLst>
          </p:cNvPr>
          <p:cNvSpPr>
            <a:spLocks noGrp="1"/>
          </p:cNvSpPr>
          <p:nvPr>
            <p:ph idx="1"/>
          </p:nvPr>
        </p:nvSpPr>
        <p:spPr>
          <a:xfrm>
            <a:off x="838200" y="1773651"/>
            <a:ext cx="10639838" cy="4719224"/>
          </a:xfrm>
        </p:spPr>
        <p:txBody>
          <a:bodyPr>
            <a:normAutofit lnSpcReduction="10000"/>
          </a:bodyPr>
          <a:lstStyle/>
          <a:p>
            <a:pPr marL="0" indent="0" algn="l">
              <a:buNone/>
            </a:pPr>
            <a:r>
              <a:rPr lang="en-US" sz="2400" b="1" i="0" u="none" strike="noStrike" dirty="0">
                <a:solidFill>
                  <a:srgbClr val="000000"/>
                </a:solidFill>
                <a:effectLst/>
              </a:rPr>
              <a:t>Key Challenges</a:t>
            </a:r>
          </a:p>
          <a:p>
            <a:pPr algn="l">
              <a:buFont typeface="Arial" panose="020B0604020202020204" pitchFamily="34" charset="0"/>
              <a:buChar char="•"/>
            </a:pPr>
            <a:r>
              <a:rPr lang="en-US" sz="2400" b="1" i="0" u="none" strike="noStrike" dirty="0">
                <a:solidFill>
                  <a:srgbClr val="000000"/>
                </a:solidFill>
                <a:effectLst/>
              </a:rPr>
              <a:t>Data Handling </a:t>
            </a:r>
            <a:r>
              <a:rPr lang="en-US" sz="2400" dirty="0">
                <a:solidFill>
                  <a:srgbClr val="000000"/>
                </a:solidFill>
              </a:rPr>
              <a:t>issue with large datasets and errors. Solution was to optimize data by making dictionary within dictionaries.</a:t>
            </a:r>
            <a:endParaRPr lang="en-US" sz="2400" b="0" i="0" u="none" strike="noStrike" dirty="0">
              <a:solidFill>
                <a:srgbClr val="000000"/>
              </a:solidFill>
              <a:effectLst/>
            </a:endParaRPr>
          </a:p>
          <a:p>
            <a:pPr algn="l"/>
            <a:r>
              <a:rPr lang="en-US" sz="2400" b="1" i="0" u="none" strike="noStrike" dirty="0">
                <a:solidFill>
                  <a:srgbClr val="000000"/>
                </a:solidFill>
                <a:effectLst/>
              </a:rPr>
              <a:t>Scripting Errors </a:t>
            </a:r>
            <a:r>
              <a:rPr lang="en-US" sz="2400" dirty="0">
                <a:solidFill>
                  <a:srgbClr val="000000"/>
                </a:solidFill>
              </a:rPr>
              <a:t>where</a:t>
            </a:r>
            <a:r>
              <a:rPr lang="en-US" sz="2400" b="0" i="0" u="none" strike="noStrike" dirty="0">
                <a:solidFill>
                  <a:srgbClr val="000000"/>
                </a:solidFill>
                <a:effectLst/>
              </a:rPr>
              <a:t> scripts had bugs that led to incorrect GC content calculations. Solution was to debug and using several test samples to identify and fix script accordingly. </a:t>
            </a:r>
          </a:p>
          <a:p>
            <a:pPr marL="0" indent="0">
              <a:buNone/>
            </a:pPr>
            <a:r>
              <a:rPr lang="en-US" sz="2400" b="1" i="0" u="none" strike="noStrike" dirty="0">
                <a:solidFill>
                  <a:srgbClr val="000000"/>
                </a:solidFill>
                <a:effectLst/>
              </a:rPr>
              <a:t>Learning Points</a:t>
            </a:r>
            <a:endParaRPr lang="en-US" sz="2400" b="0" i="0" u="none" strike="noStrike" dirty="0">
              <a:solidFill>
                <a:srgbClr val="000000"/>
              </a:solidFill>
              <a:effectLst/>
            </a:endParaRPr>
          </a:p>
          <a:p>
            <a:r>
              <a:rPr lang="en-US" sz="2400" i="0" u="none" strike="noStrike" dirty="0">
                <a:solidFill>
                  <a:srgbClr val="000000"/>
                </a:solidFill>
                <a:effectLst/>
              </a:rPr>
              <a:t>Value of </a:t>
            </a:r>
            <a:r>
              <a:rPr lang="en-US" sz="2400" b="1" i="0" u="none" strike="noStrike" dirty="0">
                <a:solidFill>
                  <a:srgbClr val="000000"/>
                </a:solidFill>
                <a:effectLst/>
              </a:rPr>
              <a:t>keeping previous scripts </a:t>
            </a:r>
            <a:r>
              <a:rPr lang="en-US" sz="2400" i="0" u="none" strike="noStrike" dirty="0">
                <a:solidFill>
                  <a:srgbClr val="000000"/>
                </a:solidFill>
                <a:effectLst/>
              </a:rPr>
              <a:t>and </a:t>
            </a:r>
            <a:r>
              <a:rPr lang="en-US" sz="2400" b="1" i="0" u="none" strike="noStrike" dirty="0">
                <a:solidFill>
                  <a:srgbClr val="000000"/>
                </a:solidFill>
                <a:effectLst/>
              </a:rPr>
              <a:t>note taking </a:t>
            </a:r>
            <a:r>
              <a:rPr lang="en-US" sz="2400" i="0" u="none" strike="noStrike" dirty="0">
                <a:solidFill>
                  <a:srgbClr val="000000"/>
                </a:solidFill>
                <a:effectLst/>
              </a:rPr>
              <a:t>to t</a:t>
            </a:r>
            <a:r>
              <a:rPr lang="en-US" sz="2400" b="0" i="0" u="none" strike="noStrike" dirty="0">
                <a:solidFill>
                  <a:srgbClr val="000000"/>
                </a:solidFill>
                <a:effectLst/>
              </a:rPr>
              <a:t>rack changes and </a:t>
            </a:r>
            <a:r>
              <a:rPr lang="en-US" sz="2400" b="1" i="0" u="none" strike="noStrike" dirty="0">
                <a:solidFill>
                  <a:srgbClr val="000000"/>
                </a:solidFill>
                <a:effectLst/>
              </a:rPr>
              <a:t>understand</a:t>
            </a:r>
            <a:r>
              <a:rPr lang="en-US" sz="2400" b="0" i="0" u="none" strike="noStrike" dirty="0">
                <a:solidFill>
                  <a:srgbClr val="000000"/>
                </a:solidFill>
                <a:effectLst/>
              </a:rPr>
              <a:t> code evolution.</a:t>
            </a:r>
          </a:p>
          <a:p>
            <a:r>
              <a:rPr lang="en-US" sz="2400" b="1" dirty="0">
                <a:solidFill>
                  <a:srgbClr val="000000"/>
                </a:solidFill>
              </a:rPr>
              <a:t>Patience</a:t>
            </a:r>
            <a:r>
              <a:rPr lang="en-US" sz="2400" dirty="0">
                <a:solidFill>
                  <a:srgbClr val="000000"/>
                </a:solidFill>
              </a:rPr>
              <a:t> and </a:t>
            </a:r>
            <a:r>
              <a:rPr lang="en-US" sz="2400" b="1" dirty="0">
                <a:solidFill>
                  <a:srgbClr val="000000"/>
                </a:solidFill>
              </a:rPr>
              <a:t>persistence</a:t>
            </a:r>
            <a:r>
              <a:rPr lang="en-US" sz="2400" dirty="0">
                <a:solidFill>
                  <a:srgbClr val="000000"/>
                </a:solidFill>
              </a:rPr>
              <a:t> when code fails endlessly</a:t>
            </a:r>
          </a:p>
          <a:p>
            <a:r>
              <a:rPr lang="en-US" sz="2400" dirty="0">
                <a:solidFill>
                  <a:srgbClr val="000000"/>
                </a:solidFill>
              </a:rPr>
              <a:t>Having </a:t>
            </a:r>
            <a:r>
              <a:rPr lang="en-US" sz="2400" b="1" dirty="0">
                <a:solidFill>
                  <a:srgbClr val="000000"/>
                </a:solidFill>
              </a:rPr>
              <a:t>collaborators</a:t>
            </a:r>
            <a:r>
              <a:rPr lang="en-US" sz="2400" dirty="0">
                <a:solidFill>
                  <a:srgbClr val="000000"/>
                </a:solidFill>
              </a:rPr>
              <a:t> and </a:t>
            </a:r>
            <a:r>
              <a:rPr lang="en-US" sz="2400" b="1" dirty="0">
                <a:solidFill>
                  <a:srgbClr val="000000"/>
                </a:solidFill>
              </a:rPr>
              <a:t>TA</a:t>
            </a:r>
            <a:r>
              <a:rPr lang="en-US" sz="2400" dirty="0">
                <a:solidFill>
                  <a:srgbClr val="000000"/>
                </a:solidFill>
              </a:rPr>
              <a:t> to help understand problems and coming up with solutions together. </a:t>
            </a:r>
          </a:p>
          <a:p>
            <a:endParaRPr lang="en-US" sz="2400" b="0" i="0" u="none" strike="noStrike" dirty="0">
              <a:solidFill>
                <a:srgbClr val="000000"/>
              </a:solidFill>
              <a:effectLst/>
            </a:endParaRPr>
          </a:p>
          <a:p>
            <a:endParaRPr lang="en-US" sz="2400" dirty="0"/>
          </a:p>
          <a:p>
            <a:endParaRPr lang="en-US" sz="2400" dirty="0"/>
          </a:p>
        </p:txBody>
      </p:sp>
    </p:spTree>
    <p:extLst>
      <p:ext uri="{BB962C8B-B14F-4D97-AF65-F5344CB8AC3E}">
        <p14:creationId xmlns:p14="http://schemas.microsoft.com/office/powerpoint/2010/main" val="11012961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0073A3-65A0-EB27-1A3D-B170941126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09A479-3D6A-9D21-246C-68BC8DEF10A8}"/>
              </a:ext>
            </a:extLst>
          </p:cNvPr>
          <p:cNvSpPr>
            <a:spLocks noGrp="1"/>
          </p:cNvSpPr>
          <p:nvPr>
            <p:ph type="title"/>
          </p:nvPr>
        </p:nvSpPr>
        <p:spPr>
          <a:xfrm>
            <a:off x="573157" y="365125"/>
            <a:ext cx="10515600" cy="1325563"/>
          </a:xfrm>
        </p:spPr>
        <p:txBody>
          <a:bodyPr/>
          <a:lstStyle/>
          <a:p>
            <a:r>
              <a:rPr lang="en-US" b="1" dirty="0"/>
              <a:t>The Evolution of the Code</a:t>
            </a:r>
            <a:endParaRPr lang="en-US" dirty="0"/>
          </a:p>
        </p:txBody>
      </p:sp>
      <p:sp>
        <p:nvSpPr>
          <p:cNvPr id="3" name="Content Placeholder 2">
            <a:extLst>
              <a:ext uri="{FF2B5EF4-FFF2-40B4-BE49-F238E27FC236}">
                <a16:creationId xmlns:a16="http://schemas.microsoft.com/office/drawing/2014/main" id="{13E90064-01DE-79A7-BA79-4A0020D8D954}"/>
              </a:ext>
            </a:extLst>
          </p:cNvPr>
          <p:cNvSpPr>
            <a:spLocks noGrp="1"/>
          </p:cNvSpPr>
          <p:nvPr>
            <p:ph idx="1"/>
          </p:nvPr>
        </p:nvSpPr>
        <p:spPr>
          <a:xfrm>
            <a:off x="702779" y="1391479"/>
            <a:ext cx="10916064" cy="5612295"/>
          </a:xfrm>
        </p:spPr>
        <p:txBody>
          <a:bodyPr>
            <a:normAutofit/>
          </a:bodyPr>
          <a:lstStyle/>
          <a:p>
            <a:endParaRPr lang="en-US" sz="2400" b="0" i="0" u="none" strike="noStrike" dirty="0">
              <a:solidFill>
                <a:srgbClr val="000000"/>
              </a:solidFill>
              <a:effectLst/>
            </a:endParaRPr>
          </a:p>
          <a:p>
            <a:pPr marL="0" indent="0">
              <a:buNone/>
            </a:pPr>
            <a:r>
              <a:rPr lang="en-US" sz="2400" dirty="0"/>
              <a:t>My final script builds upon the first two with key differences and enhancements: </a:t>
            </a:r>
          </a:p>
          <a:p>
            <a:pPr lvl="1"/>
            <a:r>
              <a:rPr lang="en-US" sz="2000" b="1" dirty="0"/>
              <a:t>Data Structure: </a:t>
            </a:r>
            <a:r>
              <a:rPr lang="en-US" sz="2000" dirty="0"/>
              <a:t>the final script uses a dictionary to organize data with specific lists for chromosomes, sequences, GC percentages, and counts while the first used a single dictionary to hold headers and sequences and just calculated it one by one and printed it to screen.</a:t>
            </a:r>
          </a:p>
          <a:p>
            <a:pPr lvl="1"/>
            <a:r>
              <a:rPr lang="en-US" sz="2000" b="1" dirty="0"/>
              <a:t>Handling Headers:</a:t>
            </a:r>
            <a:r>
              <a:rPr lang="en-US" sz="2000" dirty="0"/>
              <a:t> The second script excludes “bad” headers (unwanted DNA).</a:t>
            </a:r>
          </a:p>
          <a:p>
            <a:pPr lvl="1"/>
            <a:r>
              <a:rPr lang="en-US" sz="2000" b="1" dirty="0"/>
              <a:t>Sequence Storage: </a:t>
            </a:r>
            <a:r>
              <a:rPr lang="en-US" sz="2000" dirty="0"/>
              <a:t>second script uses a temporary list to collect sequences until a new header is encountered, this while the first script which appended sequences directly to the dictionary. </a:t>
            </a:r>
          </a:p>
          <a:p>
            <a:pPr lvl="1"/>
            <a:r>
              <a:rPr lang="en-US" sz="2000" b="1" dirty="0"/>
              <a:t>Final joining of sequences:</a:t>
            </a:r>
            <a:r>
              <a:rPr lang="en-US" sz="2000" dirty="0"/>
              <a:t> the final script joins sequences after the loop ends ensuring all part of the sequence are captured before calculations are done. </a:t>
            </a:r>
          </a:p>
          <a:p>
            <a:pPr lvl="1"/>
            <a:r>
              <a:rPr lang="en-US" sz="2000" b="1" dirty="0"/>
              <a:t>Placeholder for sequences: </a:t>
            </a:r>
            <a:r>
              <a:rPr lang="en-US" sz="2000" dirty="0"/>
              <a:t>we added a placeholder value (2) to the sequence key for each count in ‘g_count’, to maintain consistent dictionary structure for later use since we didn’t need to save the entire sequence of a chromosome (HUGE + not needed)</a:t>
            </a:r>
          </a:p>
          <a:p>
            <a:pPr lvl="1"/>
            <a:r>
              <a:rPr lang="en-US" sz="2000" b="1" dirty="0"/>
              <a:t>Output Storage: </a:t>
            </a:r>
            <a:r>
              <a:rPr lang="en-US" sz="2000" dirty="0"/>
              <a:t> in addition to printing results on the screen, the second script also saves the dictionary structure to a file using the pickle module for easy loading and analysis later.</a:t>
            </a:r>
            <a:endParaRPr lang="en-US" sz="2000" b="1" dirty="0"/>
          </a:p>
          <a:p>
            <a:endParaRPr lang="en-US" sz="2400" dirty="0"/>
          </a:p>
        </p:txBody>
      </p:sp>
    </p:spTree>
    <p:extLst>
      <p:ext uri="{BB962C8B-B14F-4D97-AF65-F5344CB8AC3E}">
        <p14:creationId xmlns:p14="http://schemas.microsoft.com/office/powerpoint/2010/main" val="4153688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A94C4-E1B7-4A14-A354-45FD25924AED}"/>
              </a:ext>
            </a:extLst>
          </p:cNvPr>
          <p:cNvSpPr>
            <a:spLocks noGrp="1"/>
          </p:cNvSpPr>
          <p:nvPr>
            <p:ph type="title"/>
          </p:nvPr>
        </p:nvSpPr>
        <p:spPr>
          <a:xfrm>
            <a:off x="363312" y="203760"/>
            <a:ext cx="10515600" cy="1325563"/>
          </a:xfrm>
        </p:spPr>
        <p:txBody>
          <a:bodyPr>
            <a:normAutofit/>
          </a:bodyPr>
          <a:lstStyle/>
          <a:p>
            <a:r>
              <a:rPr lang="en-US" sz="3200" dirty="0"/>
              <a:t>Whole Genome</a:t>
            </a:r>
          </a:p>
        </p:txBody>
      </p:sp>
      <p:sp>
        <p:nvSpPr>
          <p:cNvPr id="6" name="Title 1">
            <a:extLst>
              <a:ext uri="{FF2B5EF4-FFF2-40B4-BE49-F238E27FC236}">
                <a16:creationId xmlns:a16="http://schemas.microsoft.com/office/drawing/2014/main" id="{6076CDAA-20DF-2B3F-3CAA-9A1A47FE1B1D}"/>
              </a:ext>
            </a:extLst>
          </p:cNvPr>
          <p:cNvSpPr txBox="1">
            <a:spLocks/>
          </p:cNvSpPr>
          <p:nvPr/>
        </p:nvSpPr>
        <p:spPr>
          <a:xfrm>
            <a:off x="363312" y="3396719"/>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dirty="0"/>
              <a:t>Coding Sequence</a:t>
            </a:r>
          </a:p>
        </p:txBody>
      </p:sp>
      <p:pic>
        <p:nvPicPr>
          <p:cNvPr id="17" name="Picture 16">
            <a:extLst>
              <a:ext uri="{FF2B5EF4-FFF2-40B4-BE49-F238E27FC236}">
                <a16:creationId xmlns:a16="http://schemas.microsoft.com/office/drawing/2014/main" id="{0D04F639-9D55-9234-4D81-CBADB015B835}"/>
              </a:ext>
            </a:extLst>
          </p:cNvPr>
          <p:cNvPicPr>
            <a:picLocks noChangeAspect="1"/>
          </p:cNvPicPr>
          <p:nvPr/>
        </p:nvPicPr>
        <p:blipFill>
          <a:blip r:embed="rId2"/>
          <a:stretch>
            <a:fillRect/>
          </a:stretch>
        </p:blipFill>
        <p:spPr>
          <a:xfrm>
            <a:off x="247956" y="1305843"/>
            <a:ext cx="3297314" cy="2314355"/>
          </a:xfrm>
          <a:prstGeom prst="rect">
            <a:avLst/>
          </a:prstGeom>
        </p:spPr>
      </p:pic>
      <p:pic>
        <p:nvPicPr>
          <p:cNvPr id="18" name="Picture 17">
            <a:extLst>
              <a:ext uri="{FF2B5EF4-FFF2-40B4-BE49-F238E27FC236}">
                <a16:creationId xmlns:a16="http://schemas.microsoft.com/office/drawing/2014/main" id="{4BED3A65-7329-4A26-B77B-D72DF1D0F00C}"/>
              </a:ext>
            </a:extLst>
          </p:cNvPr>
          <p:cNvPicPr>
            <a:picLocks noChangeAspect="1"/>
          </p:cNvPicPr>
          <p:nvPr/>
        </p:nvPicPr>
        <p:blipFill>
          <a:blip r:embed="rId3"/>
          <a:stretch>
            <a:fillRect/>
          </a:stretch>
        </p:blipFill>
        <p:spPr>
          <a:xfrm>
            <a:off x="3660626" y="1331811"/>
            <a:ext cx="3297314" cy="2314355"/>
          </a:xfrm>
          <a:prstGeom prst="rect">
            <a:avLst/>
          </a:prstGeom>
        </p:spPr>
      </p:pic>
      <p:pic>
        <p:nvPicPr>
          <p:cNvPr id="19" name="Picture 18">
            <a:extLst>
              <a:ext uri="{FF2B5EF4-FFF2-40B4-BE49-F238E27FC236}">
                <a16:creationId xmlns:a16="http://schemas.microsoft.com/office/drawing/2014/main" id="{EB5D0262-F2DE-0CC4-37CC-179AF3EF6690}"/>
              </a:ext>
            </a:extLst>
          </p:cNvPr>
          <p:cNvPicPr>
            <a:picLocks noChangeAspect="1"/>
          </p:cNvPicPr>
          <p:nvPr/>
        </p:nvPicPr>
        <p:blipFill>
          <a:blip r:embed="rId4"/>
          <a:stretch>
            <a:fillRect/>
          </a:stretch>
        </p:blipFill>
        <p:spPr>
          <a:xfrm>
            <a:off x="247956" y="4394979"/>
            <a:ext cx="3297314" cy="2314355"/>
          </a:xfrm>
          <a:prstGeom prst="rect">
            <a:avLst/>
          </a:prstGeom>
        </p:spPr>
      </p:pic>
      <p:pic>
        <p:nvPicPr>
          <p:cNvPr id="21" name="Picture 20">
            <a:extLst>
              <a:ext uri="{FF2B5EF4-FFF2-40B4-BE49-F238E27FC236}">
                <a16:creationId xmlns:a16="http://schemas.microsoft.com/office/drawing/2014/main" id="{7848431B-1CEF-13A3-E6B4-B58AA5F2EBA5}"/>
              </a:ext>
            </a:extLst>
          </p:cNvPr>
          <p:cNvPicPr>
            <a:picLocks noChangeAspect="1"/>
          </p:cNvPicPr>
          <p:nvPr/>
        </p:nvPicPr>
        <p:blipFill>
          <a:blip r:embed="rId5"/>
          <a:stretch>
            <a:fillRect/>
          </a:stretch>
        </p:blipFill>
        <p:spPr>
          <a:xfrm>
            <a:off x="3660626" y="4394979"/>
            <a:ext cx="3297314" cy="2314355"/>
          </a:xfrm>
          <a:prstGeom prst="rect">
            <a:avLst/>
          </a:prstGeom>
        </p:spPr>
      </p:pic>
    </p:spTree>
    <p:extLst>
      <p:ext uri="{BB962C8B-B14F-4D97-AF65-F5344CB8AC3E}">
        <p14:creationId xmlns:p14="http://schemas.microsoft.com/office/powerpoint/2010/main" val="104792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C7C44-30CF-6785-801F-C32160B3A03E}"/>
              </a:ext>
            </a:extLst>
          </p:cNvPr>
          <p:cNvSpPr>
            <a:spLocks noGrp="1"/>
          </p:cNvSpPr>
          <p:nvPr>
            <p:ph type="title"/>
          </p:nvPr>
        </p:nvSpPr>
        <p:spPr>
          <a:xfrm>
            <a:off x="188509" y="126586"/>
            <a:ext cx="10515600" cy="1325563"/>
          </a:xfrm>
        </p:spPr>
        <p:txBody>
          <a:bodyPr/>
          <a:lstStyle/>
          <a:p>
            <a:r>
              <a:rPr lang="en-US" b="1" dirty="0"/>
              <a:t>Evolution of the GC content Script</a:t>
            </a:r>
          </a:p>
        </p:txBody>
      </p:sp>
      <p:pic>
        <p:nvPicPr>
          <p:cNvPr id="4" name="Picture 3">
            <a:extLst>
              <a:ext uri="{FF2B5EF4-FFF2-40B4-BE49-F238E27FC236}">
                <a16:creationId xmlns:a16="http://schemas.microsoft.com/office/drawing/2014/main" id="{8B6F922D-911D-94A3-03E4-5767D76E205A}"/>
              </a:ext>
            </a:extLst>
          </p:cNvPr>
          <p:cNvPicPr>
            <a:picLocks noChangeAspect="1"/>
          </p:cNvPicPr>
          <p:nvPr/>
        </p:nvPicPr>
        <p:blipFill>
          <a:blip r:embed="rId3"/>
          <a:stretch>
            <a:fillRect/>
          </a:stretch>
        </p:blipFill>
        <p:spPr>
          <a:xfrm>
            <a:off x="188509" y="1888526"/>
            <a:ext cx="3405808" cy="1944215"/>
          </a:xfrm>
          <a:prstGeom prst="rect">
            <a:avLst/>
          </a:prstGeom>
        </p:spPr>
      </p:pic>
      <p:pic>
        <p:nvPicPr>
          <p:cNvPr id="5" name="Picture 4">
            <a:extLst>
              <a:ext uri="{FF2B5EF4-FFF2-40B4-BE49-F238E27FC236}">
                <a16:creationId xmlns:a16="http://schemas.microsoft.com/office/drawing/2014/main" id="{3F85AEE2-CCA3-D973-3CBB-49E4567888F2}"/>
              </a:ext>
            </a:extLst>
          </p:cNvPr>
          <p:cNvPicPr>
            <a:picLocks noChangeAspect="1"/>
          </p:cNvPicPr>
          <p:nvPr/>
        </p:nvPicPr>
        <p:blipFill>
          <a:blip r:embed="rId4"/>
          <a:srcRect r="16575"/>
          <a:stretch/>
        </p:blipFill>
        <p:spPr>
          <a:xfrm>
            <a:off x="3713005" y="1888526"/>
            <a:ext cx="4044258" cy="2550952"/>
          </a:xfrm>
          <a:prstGeom prst="rect">
            <a:avLst/>
          </a:prstGeom>
        </p:spPr>
      </p:pic>
      <p:pic>
        <p:nvPicPr>
          <p:cNvPr id="10" name="Picture 9">
            <a:extLst>
              <a:ext uri="{FF2B5EF4-FFF2-40B4-BE49-F238E27FC236}">
                <a16:creationId xmlns:a16="http://schemas.microsoft.com/office/drawing/2014/main" id="{458015AC-E619-3D7A-1BBD-EED618E5EA7F}"/>
              </a:ext>
            </a:extLst>
          </p:cNvPr>
          <p:cNvPicPr>
            <a:picLocks noChangeAspect="1"/>
          </p:cNvPicPr>
          <p:nvPr/>
        </p:nvPicPr>
        <p:blipFill>
          <a:blip r:embed="rId5"/>
          <a:stretch>
            <a:fillRect/>
          </a:stretch>
        </p:blipFill>
        <p:spPr>
          <a:xfrm>
            <a:off x="7875951" y="1888526"/>
            <a:ext cx="4124274" cy="4442505"/>
          </a:xfrm>
          <a:prstGeom prst="rect">
            <a:avLst/>
          </a:prstGeom>
        </p:spPr>
      </p:pic>
      <p:sp>
        <p:nvSpPr>
          <p:cNvPr id="11" name="TextBox 10">
            <a:extLst>
              <a:ext uri="{FF2B5EF4-FFF2-40B4-BE49-F238E27FC236}">
                <a16:creationId xmlns:a16="http://schemas.microsoft.com/office/drawing/2014/main" id="{B9E5163C-4E6E-79F7-2145-FCE3F292671B}"/>
              </a:ext>
            </a:extLst>
          </p:cNvPr>
          <p:cNvSpPr txBox="1"/>
          <p:nvPr/>
        </p:nvSpPr>
        <p:spPr>
          <a:xfrm>
            <a:off x="69821" y="1519194"/>
            <a:ext cx="951479" cy="369332"/>
          </a:xfrm>
          <a:prstGeom prst="rect">
            <a:avLst/>
          </a:prstGeom>
          <a:noFill/>
        </p:spPr>
        <p:txBody>
          <a:bodyPr wrap="none" rtlCol="0">
            <a:spAutoFit/>
          </a:bodyPr>
          <a:lstStyle/>
          <a:p>
            <a:r>
              <a:rPr lang="en-US" dirty="0"/>
              <a:t>Script 1:</a:t>
            </a:r>
          </a:p>
        </p:txBody>
      </p:sp>
      <p:sp>
        <p:nvSpPr>
          <p:cNvPr id="12" name="TextBox 11">
            <a:extLst>
              <a:ext uri="{FF2B5EF4-FFF2-40B4-BE49-F238E27FC236}">
                <a16:creationId xmlns:a16="http://schemas.microsoft.com/office/drawing/2014/main" id="{07167CAA-4406-12BC-FF4A-92B1FB80B738}"/>
              </a:ext>
            </a:extLst>
          </p:cNvPr>
          <p:cNvSpPr txBox="1"/>
          <p:nvPr/>
        </p:nvSpPr>
        <p:spPr>
          <a:xfrm>
            <a:off x="3713005" y="1519194"/>
            <a:ext cx="951479" cy="369332"/>
          </a:xfrm>
          <a:prstGeom prst="rect">
            <a:avLst/>
          </a:prstGeom>
          <a:noFill/>
        </p:spPr>
        <p:txBody>
          <a:bodyPr wrap="none" rtlCol="0">
            <a:spAutoFit/>
          </a:bodyPr>
          <a:lstStyle/>
          <a:p>
            <a:r>
              <a:rPr lang="en-US" dirty="0"/>
              <a:t>Script 2:</a:t>
            </a:r>
          </a:p>
        </p:txBody>
      </p:sp>
      <p:sp>
        <p:nvSpPr>
          <p:cNvPr id="13" name="TextBox 12">
            <a:extLst>
              <a:ext uri="{FF2B5EF4-FFF2-40B4-BE49-F238E27FC236}">
                <a16:creationId xmlns:a16="http://schemas.microsoft.com/office/drawing/2014/main" id="{2D26A985-69F8-DAD0-DFFF-95A3E6137A7E}"/>
              </a:ext>
            </a:extLst>
          </p:cNvPr>
          <p:cNvSpPr txBox="1"/>
          <p:nvPr/>
        </p:nvSpPr>
        <p:spPr>
          <a:xfrm>
            <a:off x="7875951" y="1519194"/>
            <a:ext cx="951479" cy="369332"/>
          </a:xfrm>
          <a:prstGeom prst="rect">
            <a:avLst/>
          </a:prstGeom>
          <a:noFill/>
        </p:spPr>
        <p:txBody>
          <a:bodyPr wrap="none" rtlCol="0">
            <a:spAutoFit/>
          </a:bodyPr>
          <a:lstStyle/>
          <a:p>
            <a:r>
              <a:rPr lang="en-US" dirty="0"/>
              <a:t>Script 3:</a:t>
            </a:r>
          </a:p>
        </p:txBody>
      </p:sp>
    </p:spTree>
    <p:extLst>
      <p:ext uri="{BB962C8B-B14F-4D97-AF65-F5344CB8AC3E}">
        <p14:creationId xmlns:p14="http://schemas.microsoft.com/office/powerpoint/2010/main" val="26322244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803B4-416B-FC54-C98A-05C2976735CD}"/>
              </a:ext>
            </a:extLst>
          </p:cNvPr>
          <p:cNvSpPr>
            <a:spLocks noGrp="1"/>
          </p:cNvSpPr>
          <p:nvPr>
            <p:ph type="title"/>
          </p:nvPr>
        </p:nvSpPr>
        <p:spPr>
          <a:xfrm>
            <a:off x="380999" y="365125"/>
            <a:ext cx="10515600" cy="1325563"/>
          </a:xfrm>
        </p:spPr>
        <p:txBody>
          <a:bodyPr/>
          <a:lstStyle/>
          <a:p>
            <a:r>
              <a:rPr lang="en-US" b="1" dirty="0"/>
              <a:t>Script 1</a:t>
            </a:r>
          </a:p>
        </p:txBody>
      </p:sp>
      <p:pic>
        <p:nvPicPr>
          <p:cNvPr id="7" name="Picture 6">
            <a:extLst>
              <a:ext uri="{FF2B5EF4-FFF2-40B4-BE49-F238E27FC236}">
                <a16:creationId xmlns:a16="http://schemas.microsoft.com/office/drawing/2014/main" id="{60766C1B-1790-641E-CAD4-EA86F77D3153}"/>
              </a:ext>
            </a:extLst>
          </p:cNvPr>
          <p:cNvPicPr>
            <a:picLocks noChangeAspect="1"/>
          </p:cNvPicPr>
          <p:nvPr/>
        </p:nvPicPr>
        <p:blipFill>
          <a:blip r:embed="rId2"/>
          <a:stretch>
            <a:fillRect/>
          </a:stretch>
        </p:blipFill>
        <p:spPr>
          <a:xfrm>
            <a:off x="3570497" y="1411077"/>
            <a:ext cx="8531888" cy="4870453"/>
          </a:xfrm>
          <a:prstGeom prst="rect">
            <a:avLst/>
          </a:prstGeom>
        </p:spPr>
      </p:pic>
      <p:sp>
        <p:nvSpPr>
          <p:cNvPr id="8" name="TextBox 7">
            <a:extLst>
              <a:ext uri="{FF2B5EF4-FFF2-40B4-BE49-F238E27FC236}">
                <a16:creationId xmlns:a16="http://schemas.microsoft.com/office/drawing/2014/main" id="{AAFEEAD3-0A50-994B-9F9A-1690B2ED6FA7}"/>
              </a:ext>
            </a:extLst>
          </p:cNvPr>
          <p:cNvSpPr txBox="1"/>
          <p:nvPr/>
        </p:nvSpPr>
        <p:spPr>
          <a:xfrm>
            <a:off x="417086" y="2029581"/>
            <a:ext cx="2717999" cy="2862322"/>
          </a:xfrm>
          <a:prstGeom prst="rect">
            <a:avLst/>
          </a:prstGeom>
          <a:noFill/>
        </p:spPr>
        <p:txBody>
          <a:bodyPr wrap="square" rtlCol="0">
            <a:spAutoFit/>
          </a:bodyPr>
          <a:lstStyle/>
          <a:p>
            <a:r>
              <a:rPr lang="en-US" sz="2000" b="1" dirty="0">
                <a:solidFill>
                  <a:srgbClr val="C00000"/>
                </a:solidFill>
              </a:rPr>
              <a:t>Problem: </a:t>
            </a:r>
            <a:r>
              <a:rPr lang="en-US" sz="2000" dirty="0"/>
              <a:t>ran from 6pm Saturday to 9 am Sunday and still going….</a:t>
            </a:r>
          </a:p>
          <a:p>
            <a:endParaRPr lang="en-US" sz="2000" dirty="0"/>
          </a:p>
          <a:p>
            <a:r>
              <a:rPr lang="en-US" sz="2000" dirty="0"/>
              <a:t>Thought about putting variables within a dictionary to reduce run time and be able to create figures of data. </a:t>
            </a:r>
          </a:p>
        </p:txBody>
      </p:sp>
      <p:sp>
        <p:nvSpPr>
          <p:cNvPr id="9" name="TextBox 8">
            <a:extLst>
              <a:ext uri="{FF2B5EF4-FFF2-40B4-BE49-F238E27FC236}">
                <a16:creationId xmlns:a16="http://schemas.microsoft.com/office/drawing/2014/main" id="{53F5648E-C075-94C3-4C90-DD59AA49FCB0}"/>
              </a:ext>
            </a:extLst>
          </p:cNvPr>
          <p:cNvSpPr txBox="1"/>
          <p:nvPr/>
        </p:nvSpPr>
        <p:spPr>
          <a:xfrm>
            <a:off x="2733782" y="312875"/>
            <a:ext cx="747320" cy="369332"/>
          </a:xfrm>
          <a:prstGeom prst="rect">
            <a:avLst/>
          </a:prstGeom>
          <a:noFill/>
        </p:spPr>
        <p:txBody>
          <a:bodyPr wrap="none" rtlCol="0">
            <a:spAutoFit/>
          </a:bodyPr>
          <a:lstStyle/>
          <a:p>
            <a:r>
              <a:rPr lang="en-US" dirty="0"/>
              <a:t>Input:</a:t>
            </a:r>
          </a:p>
        </p:txBody>
      </p:sp>
      <p:sp>
        <p:nvSpPr>
          <p:cNvPr id="10" name="TextBox 9">
            <a:extLst>
              <a:ext uri="{FF2B5EF4-FFF2-40B4-BE49-F238E27FC236}">
                <a16:creationId xmlns:a16="http://schemas.microsoft.com/office/drawing/2014/main" id="{6CCD4AE9-05E9-FCD6-6368-9B9C7A44D4C9}"/>
              </a:ext>
            </a:extLst>
          </p:cNvPr>
          <p:cNvSpPr txBox="1"/>
          <p:nvPr/>
        </p:nvSpPr>
        <p:spPr>
          <a:xfrm>
            <a:off x="2733782" y="1226411"/>
            <a:ext cx="781561" cy="369332"/>
          </a:xfrm>
          <a:prstGeom prst="rect">
            <a:avLst/>
          </a:prstGeom>
          <a:noFill/>
        </p:spPr>
        <p:txBody>
          <a:bodyPr wrap="none" rtlCol="0">
            <a:spAutoFit/>
          </a:bodyPr>
          <a:lstStyle/>
          <a:p>
            <a:r>
              <a:rPr lang="en-US" dirty="0"/>
              <a:t>Script:</a:t>
            </a:r>
          </a:p>
        </p:txBody>
      </p:sp>
      <p:pic>
        <p:nvPicPr>
          <p:cNvPr id="11" name="Picture 10">
            <a:extLst>
              <a:ext uri="{FF2B5EF4-FFF2-40B4-BE49-F238E27FC236}">
                <a16:creationId xmlns:a16="http://schemas.microsoft.com/office/drawing/2014/main" id="{F3DC7154-4D48-FB4C-9566-EDAB02604043}"/>
              </a:ext>
            </a:extLst>
          </p:cNvPr>
          <p:cNvPicPr>
            <a:picLocks noChangeAspect="1"/>
          </p:cNvPicPr>
          <p:nvPr/>
        </p:nvPicPr>
        <p:blipFill>
          <a:blip r:embed="rId3"/>
          <a:stretch>
            <a:fillRect/>
          </a:stretch>
        </p:blipFill>
        <p:spPr>
          <a:xfrm>
            <a:off x="3570497" y="385191"/>
            <a:ext cx="6744579" cy="918368"/>
          </a:xfrm>
          <a:prstGeom prst="rect">
            <a:avLst/>
          </a:prstGeom>
        </p:spPr>
      </p:pic>
      <p:sp>
        <p:nvSpPr>
          <p:cNvPr id="12" name="TextBox 11">
            <a:extLst>
              <a:ext uri="{FF2B5EF4-FFF2-40B4-BE49-F238E27FC236}">
                <a16:creationId xmlns:a16="http://schemas.microsoft.com/office/drawing/2014/main" id="{939B9694-0DFB-BAED-0962-FD6B92CC26D8}"/>
              </a:ext>
            </a:extLst>
          </p:cNvPr>
          <p:cNvSpPr txBox="1"/>
          <p:nvPr/>
        </p:nvSpPr>
        <p:spPr>
          <a:xfrm>
            <a:off x="159026" y="106017"/>
            <a:ext cx="783228" cy="369332"/>
          </a:xfrm>
          <a:prstGeom prst="rect">
            <a:avLst/>
          </a:prstGeom>
          <a:noFill/>
        </p:spPr>
        <p:txBody>
          <a:bodyPr wrap="none" rtlCol="0">
            <a:spAutoFit/>
          </a:bodyPr>
          <a:lstStyle/>
          <a:p>
            <a:r>
              <a:rPr lang="en-US" b="1" u="sng" dirty="0"/>
              <a:t>Day 1:</a:t>
            </a:r>
          </a:p>
        </p:txBody>
      </p:sp>
    </p:spTree>
    <p:extLst>
      <p:ext uri="{BB962C8B-B14F-4D97-AF65-F5344CB8AC3E}">
        <p14:creationId xmlns:p14="http://schemas.microsoft.com/office/powerpoint/2010/main" val="27393574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92ABB7-EA15-E2B5-80B3-DCB413AAEA6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523873-6525-4852-6E9E-BB9A564AB966}"/>
              </a:ext>
            </a:extLst>
          </p:cNvPr>
          <p:cNvSpPr>
            <a:spLocks noGrp="1"/>
          </p:cNvSpPr>
          <p:nvPr>
            <p:ph type="title"/>
          </p:nvPr>
        </p:nvSpPr>
        <p:spPr>
          <a:xfrm>
            <a:off x="313507" y="365125"/>
            <a:ext cx="10515600" cy="1325563"/>
          </a:xfrm>
        </p:spPr>
        <p:txBody>
          <a:bodyPr/>
          <a:lstStyle/>
          <a:p>
            <a:r>
              <a:rPr lang="en-US" b="1" dirty="0"/>
              <a:t>Script 2</a:t>
            </a:r>
          </a:p>
        </p:txBody>
      </p:sp>
      <p:pic>
        <p:nvPicPr>
          <p:cNvPr id="4" name="Picture 3">
            <a:extLst>
              <a:ext uri="{FF2B5EF4-FFF2-40B4-BE49-F238E27FC236}">
                <a16:creationId xmlns:a16="http://schemas.microsoft.com/office/drawing/2014/main" id="{45F19755-BE2B-3DA1-11E4-B7788F031A10}"/>
              </a:ext>
            </a:extLst>
          </p:cNvPr>
          <p:cNvPicPr>
            <a:picLocks noChangeAspect="1"/>
          </p:cNvPicPr>
          <p:nvPr/>
        </p:nvPicPr>
        <p:blipFill>
          <a:blip r:embed="rId3"/>
          <a:stretch>
            <a:fillRect/>
          </a:stretch>
        </p:blipFill>
        <p:spPr>
          <a:xfrm>
            <a:off x="4863739" y="1136371"/>
            <a:ext cx="6485707" cy="3412861"/>
          </a:xfrm>
          <a:prstGeom prst="rect">
            <a:avLst/>
          </a:prstGeom>
        </p:spPr>
      </p:pic>
      <p:sp>
        <p:nvSpPr>
          <p:cNvPr id="5" name="TextBox 4">
            <a:extLst>
              <a:ext uri="{FF2B5EF4-FFF2-40B4-BE49-F238E27FC236}">
                <a16:creationId xmlns:a16="http://schemas.microsoft.com/office/drawing/2014/main" id="{24E00D72-1B94-0CB9-D229-A3E7C9F3EDC4}"/>
              </a:ext>
            </a:extLst>
          </p:cNvPr>
          <p:cNvSpPr txBox="1"/>
          <p:nvPr/>
        </p:nvSpPr>
        <p:spPr>
          <a:xfrm>
            <a:off x="164728" y="1483875"/>
            <a:ext cx="3927189" cy="4708981"/>
          </a:xfrm>
          <a:prstGeom prst="rect">
            <a:avLst/>
          </a:prstGeom>
          <a:noFill/>
          <a:ln>
            <a:noFill/>
          </a:ln>
        </p:spPr>
        <p:txBody>
          <a:bodyPr wrap="square" rtlCol="0">
            <a:spAutoFit/>
          </a:bodyPr>
          <a:lstStyle/>
          <a:p>
            <a:r>
              <a:rPr lang="en-US" sz="2000" b="1" dirty="0">
                <a:solidFill>
                  <a:srgbClr val="00B050"/>
                </a:solidFill>
              </a:rPr>
              <a:t>Yay! </a:t>
            </a:r>
            <a:r>
              <a:rPr lang="en-US" sz="2000" dirty="0"/>
              <a:t>Script ran with no errors!</a:t>
            </a:r>
          </a:p>
          <a:p>
            <a:r>
              <a:rPr lang="en-US" sz="2000" b="1" dirty="0">
                <a:solidFill>
                  <a:srgbClr val="C00000"/>
                </a:solidFill>
              </a:rPr>
              <a:t>Problem: </a:t>
            </a:r>
            <a:r>
              <a:rPr lang="en-US" sz="2000" dirty="0"/>
              <a:t>output is wrong/weird</a:t>
            </a:r>
          </a:p>
          <a:p>
            <a:endParaRPr lang="en-US" sz="2000" dirty="0"/>
          </a:p>
          <a:p>
            <a:r>
              <a:rPr lang="en-US" sz="2000" dirty="0"/>
              <a:t>Needed to adjust several things: </a:t>
            </a:r>
          </a:p>
          <a:p>
            <a:endParaRPr lang="en-US" sz="2000" dirty="0"/>
          </a:p>
          <a:p>
            <a:pPr marL="800100" lvl="1" indent="-342900">
              <a:buFont typeface="Arial" panose="020B0604020202020204" pitchFamily="34" charset="0"/>
              <a:buChar char="•"/>
            </a:pPr>
            <a:r>
              <a:rPr lang="en-US" sz="2000" dirty="0"/>
              <a:t>removal of of unwanted DNA in the </a:t>
            </a:r>
            <a:r>
              <a:rPr lang="en-US" sz="2000" dirty="0" err="1"/>
              <a:t>facta_dict</a:t>
            </a:r>
            <a:r>
              <a:rPr lang="en-US" sz="2000" dirty="0"/>
              <a:t> = { </a:t>
            </a:r>
            <a:r>
              <a:rPr lang="en-US" sz="2000" dirty="0">
                <a:solidFill>
                  <a:srgbClr val="FF85FF"/>
                </a:solidFill>
              </a:rPr>
              <a:t>‘chromosome’:[]</a:t>
            </a:r>
          </a:p>
          <a:p>
            <a:pPr marL="800100" lvl="1" indent="-342900">
              <a:buFont typeface="Arial" panose="020B0604020202020204" pitchFamily="34" charset="0"/>
              <a:buChar char="•"/>
            </a:pPr>
            <a:r>
              <a:rPr lang="en-US" sz="2000" dirty="0"/>
              <a:t>Appending the correct number of values in the other dictionaries within </a:t>
            </a:r>
            <a:r>
              <a:rPr lang="en-US" sz="2000" dirty="0" err="1"/>
              <a:t>facta_dict</a:t>
            </a:r>
            <a:r>
              <a:rPr lang="en-US" sz="2000" dirty="0"/>
              <a:t>. As you can see, currently </a:t>
            </a:r>
            <a:r>
              <a:rPr lang="en-US" sz="2000" dirty="0">
                <a:solidFill>
                  <a:srgbClr val="7A81FF"/>
                </a:solidFill>
              </a:rPr>
              <a:t>only the last sequence has its data saved.</a:t>
            </a:r>
          </a:p>
          <a:p>
            <a:pPr marL="800100" lvl="1" indent="-342900">
              <a:buFont typeface="Arial" panose="020B0604020202020204" pitchFamily="34" charset="0"/>
              <a:buChar char="•"/>
            </a:pPr>
            <a:endParaRPr lang="en-US" sz="2000" dirty="0"/>
          </a:p>
        </p:txBody>
      </p:sp>
      <p:pic>
        <p:nvPicPr>
          <p:cNvPr id="8" name="Picture 7">
            <a:extLst>
              <a:ext uri="{FF2B5EF4-FFF2-40B4-BE49-F238E27FC236}">
                <a16:creationId xmlns:a16="http://schemas.microsoft.com/office/drawing/2014/main" id="{7AE1FBCA-866F-740D-FA27-999B8FA3AE70}"/>
              </a:ext>
            </a:extLst>
          </p:cNvPr>
          <p:cNvPicPr>
            <a:picLocks noChangeAspect="1"/>
          </p:cNvPicPr>
          <p:nvPr/>
        </p:nvPicPr>
        <p:blipFill>
          <a:blip r:embed="rId4"/>
          <a:stretch>
            <a:fillRect/>
          </a:stretch>
        </p:blipFill>
        <p:spPr>
          <a:xfrm>
            <a:off x="4844987" y="4626456"/>
            <a:ext cx="5171111" cy="2055516"/>
          </a:xfrm>
          <a:prstGeom prst="rect">
            <a:avLst/>
          </a:prstGeom>
        </p:spPr>
      </p:pic>
      <p:sp>
        <p:nvSpPr>
          <p:cNvPr id="9" name="TextBox 8">
            <a:extLst>
              <a:ext uri="{FF2B5EF4-FFF2-40B4-BE49-F238E27FC236}">
                <a16:creationId xmlns:a16="http://schemas.microsoft.com/office/drawing/2014/main" id="{98D6F6E4-C9BA-4118-6B0B-5EDCE2D6DC89}"/>
              </a:ext>
            </a:extLst>
          </p:cNvPr>
          <p:cNvSpPr txBox="1"/>
          <p:nvPr/>
        </p:nvSpPr>
        <p:spPr>
          <a:xfrm>
            <a:off x="3926146" y="4714054"/>
            <a:ext cx="918841" cy="369332"/>
          </a:xfrm>
          <a:prstGeom prst="rect">
            <a:avLst/>
          </a:prstGeom>
          <a:noFill/>
        </p:spPr>
        <p:txBody>
          <a:bodyPr wrap="none" rtlCol="0">
            <a:spAutoFit/>
          </a:bodyPr>
          <a:lstStyle/>
          <a:p>
            <a:r>
              <a:rPr lang="en-US" dirty="0"/>
              <a:t>Output:</a:t>
            </a:r>
          </a:p>
        </p:txBody>
      </p:sp>
      <p:sp>
        <p:nvSpPr>
          <p:cNvPr id="10" name="TextBox 9">
            <a:extLst>
              <a:ext uri="{FF2B5EF4-FFF2-40B4-BE49-F238E27FC236}">
                <a16:creationId xmlns:a16="http://schemas.microsoft.com/office/drawing/2014/main" id="{67C4D4F5-F130-0C7C-69BC-A89CDC6C2A61}"/>
              </a:ext>
            </a:extLst>
          </p:cNvPr>
          <p:cNvSpPr txBox="1"/>
          <p:nvPr/>
        </p:nvSpPr>
        <p:spPr>
          <a:xfrm>
            <a:off x="3870250" y="270045"/>
            <a:ext cx="747320" cy="369332"/>
          </a:xfrm>
          <a:prstGeom prst="rect">
            <a:avLst/>
          </a:prstGeom>
          <a:noFill/>
        </p:spPr>
        <p:txBody>
          <a:bodyPr wrap="none" rtlCol="0">
            <a:spAutoFit/>
          </a:bodyPr>
          <a:lstStyle/>
          <a:p>
            <a:r>
              <a:rPr lang="en-US" dirty="0"/>
              <a:t>Input:</a:t>
            </a:r>
          </a:p>
        </p:txBody>
      </p:sp>
      <p:pic>
        <p:nvPicPr>
          <p:cNvPr id="12" name="Picture 11">
            <a:extLst>
              <a:ext uri="{FF2B5EF4-FFF2-40B4-BE49-F238E27FC236}">
                <a16:creationId xmlns:a16="http://schemas.microsoft.com/office/drawing/2014/main" id="{846CAE18-036F-1A2D-6386-02AB141C7C9A}"/>
              </a:ext>
            </a:extLst>
          </p:cNvPr>
          <p:cNvPicPr>
            <a:picLocks noChangeAspect="1"/>
          </p:cNvPicPr>
          <p:nvPr/>
        </p:nvPicPr>
        <p:blipFill>
          <a:blip r:embed="rId5"/>
          <a:stretch>
            <a:fillRect/>
          </a:stretch>
        </p:blipFill>
        <p:spPr>
          <a:xfrm>
            <a:off x="4863739" y="194446"/>
            <a:ext cx="6485707" cy="883119"/>
          </a:xfrm>
          <a:prstGeom prst="rect">
            <a:avLst/>
          </a:prstGeom>
        </p:spPr>
      </p:pic>
      <p:sp>
        <p:nvSpPr>
          <p:cNvPr id="13" name="TextBox 12">
            <a:extLst>
              <a:ext uri="{FF2B5EF4-FFF2-40B4-BE49-F238E27FC236}">
                <a16:creationId xmlns:a16="http://schemas.microsoft.com/office/drawing/2014/main" id="{F4E3FA59-F785-716D-D408-6B2AC3C23973}"/>
              </a:ext>
            </a:extLst>
          </p:cNvPr>
          <p:cNvSpPr txBox="1"/>
          <p:nvPr/>
        </p:nvSpPr>
        <p:spPr>
          <a:xfrm>
            <a:off x="3870250" y="1183581"/>
            <a:ext cx="781561" cy="369332"/>
          </a:xfrm>
          <a:prstGeom prst="rect">
            <a:avLst/>
          </a:prstGeom>
          <a:noFill/>
        </p:spPr>
        <p:txBody>
          <a:bodyPr wrap="none" rtlCol="0">
            <a:spAutoFit/>
          </a:bodyPr>
          <a:lstStyle/>
          <a:p>
            <a:r>
              <a:rPr lang="en-US" dirty="0"/>
              <a:t>Script:</a:t>
            </a:r>
          </a:p>
        </p:txBody>
      </p:sp>
      <p:pic>
        <p:nvPicPr>
          <p:cNvPr id="14" name="Picture 13">
            <a:extLst>
              <a:ext uri="{FF2B5EF4-FFF2-40B4-BE49-F238E27FC236}">
                <a16:creationId xmlns:a16="http://schemas.microsoft.com/office/drawing/2014/main" id="{0A26FABF-2DCF-AED8-D1B0-070112BF0C8F}"/>
              </a:ext>
            </a:extLst>
          </p:cNvPr>
          <p:cNvPicPr>
            <a:picLocks noChangeAspect="1"/>
          </p:cNvPicPr>
          <p:nvPr/>
        </p:nvPicPr>
        <p:blipFill>
          <a:blip r:embed="rId4"/>
          <a:srcRect t="88810" r="83946" b="2669"/>
          <a:stretch/>
        </p:blipFill>
        <p:spPr>
          <a:xfrm>
            <a:off x="391233" y="6031886"/>
            <a:ext cx="3534913" cy="745786"/>
          </a:xfrm>
          <a:prstGeom prst="rect">
            <a:avLst/>
          </a:prstGeom>
        </p:spPr>
      </p:pic>
      <p:sp>
        <p:nvSpPr>
          <p:cNvPr id="15" name="TextBox 14">
            <a:extLst>
              <a:ext uri="{FF2B5EF4-FFF2-40B4-BE49-F238E27FC236}">
                <a16:creationId xmlns:a16="http://schemas.microsoft.com/office/drawing/2014/main" id="{436C2012-5434-8930-6C0F-C7923AF5372E}"/>
              </a:ext>
            </a:extLst>
          </p:cNvPr>
          <p:cNvSpPr txBox="1"/>
          <p:nvPr/>
        </p:nvSpPr>
        <p:spPr>
          <a:xfrm>
            <a:off x="10415379" y="5469393"/>
            <a:ext cx="1312795" cy="307777"/>
          </a:xfrm>
          <a:prstGeom prst="rect">
            <a:avLst/>
          </a:prstGeom>
          <a:noFill/>
        </p:spPr>
        <p:txBody>
          <a:bodyPr wrap="none" rtlCol="0">
            <a:spAutoFit/>
          </a:bodyPr>
          <a:lstStyle/>
          <a:p>
            <a:r>
              <a:rPr lang="en-US" sz="1400" dirty="0">
                <a:solidFill>
                  <a:srgbClr val="FF85FF"/>
                </a:solidFill>
              </a:rPr>
              <a:t>Unwanted DNA</a:t>
            </a:r>
          </a:p>
        </p:txBody>
      </p:sp>
      <p:sp>
        <p:nvSpPr>
          <p:cNvPr id="16" name="Right Brace 15">
            <a:extLst>
              <a:ext uri="{FF2B5EF4-FFF2-40B4-BE49-F238E27FC236}">
                <a16:creationId xmlns:a16="http://schemas.microsoft.com/office/drawing/2014/main" id="{5864A541-4246-49DC-F9DD-F3ECB0C8EDBF}"/>
              </a:ext>
            </a:extLst>
          </p:cNvPr>
          <p:cNvSpPr/>
          <p:nvPr/>
        </p:nvSpPr>
        <p:spPr>
          <a:xfrm>
            <a:off x="10069107" y="4898720"/>
            <a:ext cx="268546" cy="1449124"/>
          </a:xfrm>
          <a:prstGeom prst="rightBrace">
            <a:avLst/>
          </a:prstGeom>
          <a:ln>
            <a:solidFill>
              <a:srgbClr val="FF85FF"/>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7" name="Right Brace 16">
            <a:extLst>
              <a:ext uri="{FF2B5EF4-FFF2-40B4-BE49-F238E27FC236}">
                <a16:creationId xmlns:a16="http://schemas.microsoft.com/office/drawing/2014/main" id="{3B2508EB-AADE-1601-24CF-ABB598030ED2}"/>
              </a:ext>
            </a:extLst>
          </p:cNvPr>
          <p:cNvSpPr/>
          <p:nvPr/>
        </p:nvSpPr>
        <p:spPr>
          <a:xfrm>
            <a:off x="10087859" y="6444323"/>
            <a:ext cx="231042" cy="230194"/>
          </a:xfrm>
          <a:prstGeom prst="rightBrace">
            <a:avLst/>
          </a:prstGeom>
          <a:ln>
            <a:solidFill>
              <a:srgbClr val="7A81FF"/>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CAD83E8A-72ED-01A7-573E-8903B2AB8C22}"/>
              </a:ext>
            </a:extLst>
          </p:cNvPr>
          <p:cNvSpPr txBox="1"/>
          <p:nvPr/>
        </p:nvSpPr>
        <p:spPr>
          <a:xfrm>
            <a:off x="10203380" y="6251629"/>
            <a:ext cx="1656901" cy="523220"/>
          </a:xfrm>
          <a:prstGeom prst="rect">
            <a:avLst/>
          </a:prstGeom>
          <a:noFill/>
        </p:spPr>
        <p:txBody>
          <a:bodyPr wrap="square" rtlCol="0">
            <a:spAutoFit/>
          </a:bodyPr>
          <a:lstStyle/>
          <a:p>
            <a:pPr algn="ctr"/>
            <a:r>
              <a:rPr lang="en-US" sz="1400" dirty="0">
                <a:solidFill>
                  <a:srgbClr val="7A81FF"/>
                </a:solidFill>
              </a:rPr>
              <a:t>Last sequence saved only</a:t>
            </a:r>
          </a:p>
        </p:txBody>
      </p:sp>
      <p:sp>
        <p:nvSpPr>
          <p:cNvPr id="19" name="Trapezoid 18">
            <a:extLst>
              <a:ext uri="{FF2B5EF4-FFF2-40B4-BE49-F238E27FC236}">
                <a16:creationId xmlns:a16="http://schemas.microsoft.com/office/drawing/2014/main" id="{1880FBD5-7696-526A-C73A-938AD878EB85}"/>
              </a:ext>
            </a:extLst>
          </p:cNvPr>
          <p:cNvSpPr/>
          <p:nvPr/>
        </p:nvSpPr>
        <p:spPr>
          <a:xfrm rot="5400000">
            <a:off x="4028675" y="5939732"/>
            <a:ext cx="732535" cy="937593"/>
          </a:xfrm>
          <a:prstGeom prst="trapezoid">
            <a:avLst>
              <a:gd name="adj" fmla="val 33329"/>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82EE87B0-EC93-63E9-1FC6-A7026B036F75}"/>
              </a:ext>
            </a:extLst>
          </p:cNvPr>
          <p:cNvSpPr txBox="1"/>
          <p:nvPr/>
        </p:nvSpPr>
        <p:spPr>
          <a:xfrm>
            <a:off x="159026" y="106017"/>
            <a:ext cx="783228" cy="369332"/>
          </a:xfrm>
          <a:prstGeom prst="rect">
            <a:avLst/>
          </a:prstGeom>
          <a:noFill/>
        </p:spPr>
        <p:txBody>
          <a:bodyPr wrap="none" rtlCol="0">
            <a:spAutoFit/>
          </a:bodyPr>
          <a:lstStyle/>
          <a:p>
            <a:r>
              <a:rPr lang="en-US" b="1" u="sng" dirty="0"/>
              <a:t>Day 2:</a:t>
            </a:r>
          </a:p>
        </p:txBody>
      </p:sp>
    </p:spTree>
    <p:extLst>
      <p:ext uri="{BB962C8B-B14F-4D97-AF65-F5344CB8AC3E}">
        <p14:creationId xmlns:p14="http://schemas.microsoft.com/office/powerpoint/2010/main" val="2693112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8CF362-7C25-53ED-21AD-66D3E45BE1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879969-521B-54AB-7E03-3FCCB525B479}"/>
              </a:ext>
            </a:extLst>
          </p:cNvPr>
          <p:cNvSpPr>
            <a:spLocks noGrp="1"/>
          </p:cNvSpPr>
          <p:nvPr>
            <p:ph type="title"/>
          </p:nvPr>
        </p:nvSpPr>
        <p:spPr>
          <a:xfrm>
            <a:off x="293911" y="163581"/>
            <a:ext cx="10515600" cy="1325563"/>
          </a:xfrm>
        </p:spPr>
        <p:txBody>
          <a:bodyPr/>
          <a:lstStyle/>
          <a:p>
            <a:r>
              <a:rPr lang="en-US" b="1" dirty="0"/>
              <a:t>Script 2</a:t>
            </a:r>
          </a:p>
        </p:txBody>
      </p:sp>
      <p:pic>
        <p:nvPicPr>
          <p:cNvPr id="8" name="Picture 7">
            <a:extLst>
              <a:ext uri="{FF2B5EF4-FFF2-40B4-BE49-F238E27FC236}">
                <a16:creationId xmlns:a16="http://schemas.microsoft.com/office/drawing/2014/main" id="{113BFCAF-8974-71A5-B795-9C582D62AB8D}"/>
              </a:ext>
            </a:extLst>
          </p:cNvPr>
          <p:cNvPicPr>
            <a:picLocks noChangeAspect="1"/>
          </p:cNvPicPr>
          <p:nvPr/>
        </p:nvPicPr>
        <p:blipFill>
          <a:blip r:embed="rId3"/>
          <a:stretch>
            <a:fillRect/>
          </a:stretch>
        </p:blipFill>
        <p:spPr>
          <a:xfrm>
            <a:off x="293911" y="2044632"/>
            <a:ext cx="11697583" cy="4649787"/>
          </a:xfrm>
          <a:prstGeom prst="rect">
            <a:avLst/>
          </a:prstGeom>
        </p:spPr>
      </p:pic>
      <p:sp>
        <p:nvSpPr>
          <p:cNvPr id="3" name="TextBox 2">
            <a:extLst>
              <a:ext uri="{FF2B5EF4-FFF2-40B4-BE49-F238E27FC236}">
                <a16:creationId xmlns:a16="http://schemas.microsoft.com/office/drawing/2014/main" id="{9BFB367A-5C35-F06D-BDC8-B1801E1024B1}"/>
              </a:ext>
            </a:extLst>
          </p:cNvPr>
          <p:cNvSpPr txBox="1"/>
          <p:nvPr/>
        </p:nvSpPr>
        <p:spPr>
          <a:xfrm>
            <a:off x="293911" y="1241218"/>
            <a:ext cx="11604178" cy="707886"/>
          </a:xfrm>
          <a:prstGeom prst="rect">
            <a:avLst/>
          </a:prstGeom>
          <a:noFill/>
        </p:spPr>
        <p:txBody>
          <a:bodyPr wrap="square" rtlCol="0">
            <a:spAutoFit/>
          </a:bodyPr>
          <a:lstStyle/>
          <a:p>
            <a:r>
              <a:rPr lang="en-US" sz="2000" b="1" dirty="0">
                <a:solidFill>
                  <a:srgbClr val="C00000"/>
                </a:solidFill>
              </a:rPr>
              <a:t>Problem: </a:t>
            </a:r>
            <a:r>
              <a:rPr lang="en-US" sz="2000" dirty="0"/>
              <a:t>has made a dictionary of all chromosomes including scaffolds and unwanted DNA. Another issue is that it only saved the values for the last sequence in the other dictionaries (need to find out why).</a:t>
            </a:r>
          </a:p>
        </p:txBody>
      </p:sp>
    </p:spTree>
    <p:extLst>
      <p:ext uri="{BB962C8B-B14F-4D97-AF65-F5344CB8AC3E}">
        <p14:creationId xmlns:p14="http://schemas.microsoft.com/office/powerpoint/2010/main" val="16961100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08A3D0-0F7D-9AF2-2642-50FB20E1D6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8ABF921-12B3-324A-D458-11B02844E691}"/>
              </a:ext>
            </a:extLst>
          </p:cNvPr>
          <p:cNvSpPr>
            <a:spLocks noGrp="1"/>
          </p:cNvSpPr>
          <p:nvPr>
            <p:ph type="title"/>
          </p:nvPr>
        </p:nvSpPr>
        <p:spPr>
          <a:xfrm>
            <a:off x="265612" y="359766"/>
            <a:ext cx="10515600" cy="1325563"/>
          </a:xfrm>
        </p:spPr>
        <p:txBody>
          <a:bodyPr/>
          <a:lstStyle/>
          <a:p>
            <a:r>
              <a:rPr lang="en-US" b="1" dirty="0"/>
              <a:t>Script 3</a:t>
            </a:r>
          </a:p>
        </p:txBody>
      </p:sp>
      <p:pic>
        <p:nvPicPr>
          <p:cNvPr id="5" name="Picture 4">
            <a:extLst>
              <a:ext uri="{FF2B5EF4-FFF2-40B4-BE49-F238E27FC236}">
                <a16:creationId xmlns:a16="http://schemas.microsoft.com/office/drawing/2014/main" id="{4721FC67-6313-7363-8F33-80A729E15B92}"/>
              </a:ext>
            </a:extLst>
          </p:cNvPr>
          <p:cNvPicPr>
            <a:picLocks noChangeAspect="1"/>
          </p:cNvPicPr>
          <p:nvPr/>
        </p:nvPicPr>
        <p:blipFill>
          <a:blip r:embed="rId2"/>
          <a:srcRect r="212"/>
          <a:stretch/>
        </p:blipFill>
        <p:spPr>
          <a:xfrm>
            <a:off x="4809308" y="166126"/>
            <a:ext cx="7271463" cy="2248467"/>
          </a:xfrm>
          <a:prstGeom prst="rect">
            <a:avLst/>
          </a:prstGeom>
        </p:spPr>
      </p:pic>
      <p:sp>
        <p:nvSpPr>
          <p:cNvPr id="12" name="TextBox 11">
            <a:extLst>
              <a:ext uri="{FF2B5EF4-FFF2-40B4-BE49-F238E27FC236}">
                <a16:creationId xmlns:a16="http://schemas.microsoft.com/office/drawing/2014/main" id="{D297A694-EC12-24C4-1D59-68C3DE4B3ECD}"/>
              </a:ext>
            </a:extLst>
          </p:cNvPr>
          <p:cNvSpPr txBox="1"/>
          <p:nvPr/>
        </p:nvSpPr>
        <p:spPr>
          <a:xfrm>
            <a:off x="265612" y="1598527"/>
            <a:ext cx="6100354" cy="1754326"/>
          </a:xfrm>
          <a:prstGeom prst="rect">
            <a:avLst/>
          </a:prstGeom>
          <a:noFill/>
          <a:ln>
            <a:noFill/>
          </a:ln>
        </p:spPr>
        <p:txBody>
          <a:bodyPr wrap="square">
            <a:spAutoFit/>
          </a:bodyPr>
          <a:lstStyle/>
          <a:p>
            <a:r>
              <a:rPr lang="en-US" sz="1800" b="1" dirty="0">
                <a:solidFill>
                  <a:srgbClr val="00B050"/>
                </a:solidFill>
              </a:rPr>
              <a:t>Yay! </a:t>
            </a:r>
            <a:r>
              <a:rPr lang="en-US" sz="1800" dirty="0"/>
              <a:t>Script ran with no errors!</a:t>
            </a:r>
          </a:p>
          <a:p>
            <a:r>
              <a:rPr lang="en-US" sz="1800" b="1" dirty="0">
                <a:solidFill>
                  <a:srgbClr val="00B050"/>
                </a:solidFill>
              </a:rPr>
              <a:t>Yay! </a:t>
            </a:r>
            <a:r>
              <a:rPr lang="en-US" sz="1800" dirty="0"/>
              <a:t>Script ran whole human genome in 1 min</a:t>
            </a:r>
          </a:p>
          <a:p>
            <a:r>
              <a:rPr lang="en-US" sz="1800" b="1" dirty="0">
                <a:solidFill>
                  <a:srgbClr val="00B050"/>
                </a:solidFill>
              </a:rPr>
              <a:t>Yay! </a:t>
            </a:r>
            <a:r>
              <a:rPr lang="en-US" sz="1800" dirty="0"/>
              <a:t>Contains only chromosomes we want!</a:t>
            </a:r>
          </a:p>
          <a:p>
            <a:r>
              <a:rPr lang="en-US" dirty="0"/>
              <a:t>Created 2 outputs: </a:t>
            </a:r>
          </a:p>
          <a:p>
            <a:pPr marL="742950" lvl="1" indent="-285750">
              <a:buFont typeface="Arial" panose="020B0604020202020204" pitchFamily="34" charset="0"/>
              <a:buChar char="•"/>
            </a:pPr>
            <a:r>
              <a:rPr lang="en-US" dirty="0"/>
              <a:t>to </a:t>
            </a:r>
            <a:r>
              <a:rPr lang="en-US" b="1" i="1" dirty="0"/>
              <a:t>screen</a:t>
            </a:r>
            <a:r>
              <a:rPr lang="en-US" dirty="0"/>
              <a:t> </a:t>
            </a:r>
          </a:p>
          <a:p>
            <a:pPr marL="742950" lvl="1" indent="-285750">
              <a:buFont typeface="Arial" panose="020B0604020202020204" pitchFamily="34" charset="0"/>
              <a:buChar char="•"/>
            </a:pPr>
            <a:r>
              <a:rPr lang="en-US" dirty="0"/>
              <a:t>save to </a:t>
            </a:r>
            <a:r>
              <a:rPr lang="en-US" b="1" i="1" dirty="0">
                <a:ln w="12700">
                  <a:solidFill>
                    <a:schemeClr val="tx2">
                      <a:lumMod val="75000"/>
                    </a:schemeClr>
                  </a:solidFill>
                  <a:prstDash val="solid"/>
                </a:ln>
                <a:solidFill>
                  <a:srgbClr val="A4FF67"/>
                </a:solidFill>
                <a:effectLst>
                  <a:outerShdw dist="38100" dir="2640000" algn="bl" rotWithShape="0">
                    <a:schemeClr val="tx2">
                      <a:lumMod val="75000"/>
                    </a:schemeClr>
                  </a:outerShdw>
                </a:effectLst>
              </a:rPr>
              <a:t>pickled</a:t>
            </a:r>
            <a:r>
              <a:rPr lang="en-US" dirty="0"/>
              <a:t> to file.</a:t>
            </a:r>
          </a:p>
        </p:txBody>
      </p:sp>
      <p:sp>
        <p:nvSpPr>
          <p:cNvPr id="13" name="TextBox 12">
            <a:extLst>
              <a:ext uri="{FF2B5EF4-FFF2-40B4-BE49-F238E27FC236}">
                <a16:creationId xmlns:a16="http://schemas.microsoft.com/office/drawing/2014/main" id="{BEB6504C-D8F1-B3C8-CFA2-01B06E4DD0D4}"/>
              </a:ext>
            </a:extLst>
          </p:cNvPr>
          <p:cNvSpPr txBox="1"/>
          <p:nvPr/>
        </p:nvSpPr>
        <p:spPr>
          <a:xfrm>
            <a:off x="3805678" y="166126"/>
            <a:ext cx="781561" cy="369332"/>
          </a:xfrm>
          <a:prstGeom prst="rect">
            <a:avLst/>
          </a:prstGeom>
          <a:noFill/>
        </p:spPr>
        <p:txBody>
          <a:bodyPr wrap="none" rtlCol="0">
            <a:spAutoFit/>
          </a:bodyPr>
          <a:lstStyle/>
          <a:p>
            <a:r>
              <a:rPr lang="en-US" dirty="0"/>
              <a:t>Script:</a:t>
            </a:r>
          </a:p>
        </p:txBody>
      </p:sp>
      <p:pic>
        <p:nvPicPr>
          <p:cNvPr id="15" name="Picture 14">
            <a:extLst>
              <a:ext uri="{FF2B5EF4-FFF2-40B4-BE49-F238E27FC236}">
                <a16:creationId xmlns:a16="http://schemas.microsoft.com/office/drawing/2014/main" id="{7BB75562-D708-5A1E-530D-FC5D5E2D6F9C}"/>
              </a:ext>
            </a:extLst>
          </p:cNvPr>
          <p:cNvPicPr>
            <a:picLocks noChangeAspect="1"/>
          </p:cNvPicPr>
          <p:nvPr/>
        </p:nvPicPr>
        <p:blipFill>
          <a:blip r:embed="rId3"/>
          <a:srcRect t="15079" r="212"/>
          <a:stretch/>
        </p:blipFill>
        <p:spPr>
          <a:xfrm>
            <a:off x="4809308" y="2346389"/>
            <a:ext cx="7271463" cy="2188835"/>
          </a:xfrm>
          <a:prstGeom prst="rect">
            <a:avLst/>
          </a:prstGeom>
        </p:spPr>
      </p:pic>
      <p:pic>
        <p:nvPicPr>
          <p:cNvPr id="19" name="Picture 18">
            <a:extLst>
              <a:ext uri="{FF2B5EF4-FFF2-40B4-BE49-F238E27FC236}">
                <a16:creationId xmlns:a16="http://schemas.microsoft.com/office/drawing/2014/main" id="{75CC58DF-ACBC-33C6-BEC5-73D0AE8AF821}"/>
              </a:ext>
            </a:extLst>
          </p:cNvPr>
          <p:cNvPicPr>
            <a:picLocks noChangeAspect="1"/>
          </p:cNvPicPr>
          <p:nvPr/>
        </p:nvPicPr>
        <p:blipFill>
          <a:blip r:embed="rId4"/>
          <a:srcRect l="212" t="30227"/>
          <a:stretch/>
        </p:blipFill>
        <p:spPr>
          <a:xfrm>
            <a:off x="4809308" y="4524304"/>
            <a:ext cx="7271463" cy="2127590"/>
          </a:xfrm>
          <a:prstGeom prst="rect">
            <a:avLst/>
          </a:prstGeom>
        </p:spPr>
      </p:pic>
      <p:cxnSp>
        <p:nvCxnSpPr>
          <p:cNvPr id="29" name="Straight Arrow Connector 28">
            <a:extLst>
              <a:ext uri="{FF2B5EF4-FFF2-40B4-BE49-F238E27FC236}">
                <a16:creationId xmlns:a16="http://schemas.microsoft.com/office/drawing/2014/main" id="{123A2750-ABF4-A375-5077-B49F7D82E90F}"/>
              </a:ext>
            </a:extLst>
          </p:cNvPr>
          <p:cNvCxnSpPr>
            <a:cxnSpLocks/>
          </p:cNvCxnSpPr>
          <p:nvPr/>
        </p:nvCxnSpPr>
        <p:spPr>
          <a:xfrm>
            <a:off x="2120202" y="6226773"/>
            <a:ext cx="3125038" cy="0"/>
          </a:xfrm>
          <a:prstGeom prst="straightConnector1">
            <a:avLst/>
          </a:prstGeom>
          <a:ln>
            <a:solidFill>
              <a:srgbClr val="A4FF67"/>
            </a:solidFill>
            <a:tailEnd type="triangle"/>
          </a:ln>
        </p:spPr>
        <p:style>
          <a:lnRef idx="3">
            <a:schemeClr val="accent6"/>
          </a:lnRef>
          <a:fillRef idx="0">
            <a:schemeClr val="accent6"/>
          </a:fillRef>
          <a:effectRef idx="2">
            <a:schemeClr val="accent6"/>
          </a:effectRef>
          <a:fontRef idx="minor">
            <a:schemeClr val="tx1"/>
          </a:fontRef>
        </p:style>
      </p:cxnSp>
      <p:cxnSp>
        <p:nvCxnSpPr>
          <p:cNvPr id="33" name="Straight Connector 32">
            <a:extLst>
              <a:ext uri="{FF2B5EF4-FFF2-40B4-BE49-F238E27FC236}">
                <a16:creationId xmlns:a16="http://schemas.microsoft.com/office/drawing/2014/main" id="{5C01962E-0D54-5A4E-2F63-F37C66E962F3}"/>
              </a:ext>
            </a:extLst>
          </p:cNvPr>
          <p:cNvCxnSpPr>
            <a:cxnSpLocks/>
          </p:cNvCxnSpPr>
          <p:nvPr/>
        </p:nvCxnSpPr>
        <p:spPr>
          <a:xfrm>
            <a:off x="2130250" y="3352853"/>
            <a:ext cx="0" cy="2887172"/>
          </a:xfrm>
          <a:prstGeom prst="line">
            <a:avLst/>
          </a:prstGeom>
          <a:ln>
            <a:solidFill>
              <a:srgbClr val="A4FF67"/>
            </a:solidFill>
          </a:ln>
          <a:effectLst>
            <a:innerShdw blurRad="63500" dist="50800" dir="13500000">
              <a:prstClr val="black">
                <a:alpha val="50000"/>
              </a:prstClr>
            </a:innerShdw>
          </a:effectLst>
        </p:spPr>
        <p:style>
          <a:lnRef idx="3">
            <a:schemeClr val="accent6"/>
          </a:lnRef>
          <a:fillRef idx="0">
            <a:schemeClr val="accent6"/>
          </a:fillRef>
          <a:effectRef idx="2">
            <a:schemeClr val="accent6"/>
          </a:effectRef>
          <a:fontRef idx="minor">
            <a:schemeClr val="tx1"/>
          </a:fontRef>
        </p:style>
      </p:cxnSp>
      <p:sp>
        <p:nvSpPr>
          <p:cNvPr id="38" name="TextBox 37">
            <a:extLst>
              <a:ext uri="{FF2B5EF4-FFF2-40B4-BE49-F238E27FC236}">
                <a16:creationId xmlns:a16="http://schemas.microsoft.com/office/drawing/2014/main" id="{F7783C7B-A323-212A-3638-7B7C702AD0F3}"/>
              </a:ext>
            </a:extLst>
          </p:cNvPr>
          <p:cNvSpPr txBox="1"/>
          <p:nvPr/>
        </p:nvSpPr>
        <p:spPr>
          <a:xfrm>
            <a:off x="159026" y="106017"/>
            <a:ext cx="783228" cy="369332"/>
          </a:xfrm>
          <a:prstGeom prst="rect">
            <a:avLst/>
          </a:prstGeom>
          <a:noFill/>
        </p:spPr>
        <p:txBody>
          <a:bodyPr wrap="none" rtlCol="0">
            <a:spAutoFit/>
          </a:bodyPr>
          <a:lstStyle/>
          <a:p>
            <a:r>
              <a:rPr lang="en-US" b="1" u="sng" dirty="0"/>
              <a:t>Day 2:</a:t>
            </a:r>
          </a:p>
        </p:txBody>
      </p:sp>
      <p:pic>
        <p:nvPicPr>
          <p:cNvPr id="39" name="Picture 38">
            <a:extLst>
              <a:ext uri="{FF2B5EF4-FFF2-40B4-BE49-F238E27FC236}">
                <a16:creationId xmlns:a16="http://schemas.microsoft.com/office/drawing/2014/main" id="{1D5FBC93-2148-EBE6-F6C6-8B99EF837619}"/>
              </a:ext>
            </a:extLst>
          </p:cNvPr>
          <p:cNvPicPr>
            <a:picLocks noChangeAspect="1"/>
          </p:cNvPicPr>
          <p:nvPr/>
        </p:nvPicPr>
        <p:blipFill>
          <a:blip r:embed="rId5"/>
          <a:stretch>
            <a:fillRect/>
          </a:stretch>
        </p:blipFill>
        <p:spPr>
          <a:xfrm>
            <a:off x="2251993" y="3872866"/>
            <a:ext cx="2240492" cy="2240492"/>
          </a:xfrm>
          <a:prstGeom prst="rect">
            <a:avLst/>
          </a:prstGeom>
        </p:spPr>
      </p:pic>
    </p:spTree>
    <p:extLst>
      <p:ext uri="{BB962C8B-B14F-4D97-AF65-F5344CB8AC3E}">
        <p14:creationId xmlns:p14="http://schemas.microsoft.com/office/powerpoint/2010/main" val="577309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2CB245-595D-C050-5CA6-C3C7BA9503E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539113-1D59-71AB-34B9-663FBA41807D}"/>
              </a:ext>
            </a:extLst>
          </p:cNvPr>
          <p:cNvSpPr>
            <a:spLocks noGrp="1"/>
          </p:cNvSpPr>
          <p:nvPr>
            <p:ph type="title"/>
          </p:nvPr>
        </p:nvSpPr>
        <p:spPr>
          <a:xfrm>
            <a:off x="119838" y="-57873"/>
            <a:ext cx="10515600" cy="1325563"/>
          </a:xfrm>
        </p:spPr>
        <p:txBody>
          <a:bodyPr/>
          <a:lstStyle/>
          <a:p>
            <a:r>
              <a:rPr lang="en-US" b="1" dirty="0"/>
              <a:t>Script 2 versus 3 – what did we change?</a:t>
            </a:r>
          </a:p>
        </p:txBody>
      </p:sp>
      <p:sp>
        <p:nvSpPr>
          <p:cNvPr id="13" name="TextBox 12">
            <a:extLst>
              <a:ext uri="{FF2B5EF4-FFF2-40B4-BE49-F238E27FC236}">
                <a16:creationId xmlns:a16="http://schemas.microsoft.com/office/drawing/2014/main" id="{4268238B-0F99-DA26-8AA5-ECE3E7D0B3A8}"/>
              </a:ext>
            </a:extLst>
          </p:cNvPr>
          <p:cNvSpPr txBox="1"/>
          <p:nvPr/>
        </p:nvSpPr>
        <p:spPr>
          <a:xfrm>
            <a:off x="5710683" y="1034528"/>
            <a:ext cx="951479" cy="369332"/>
          </a:xfrm>
          <a:prstGeom prst="rect">
            <a:avLst/>
          </a:prstGeom>
          <a:noFill/>
        </p:spPr>
        <p:txBody>
          <a:bodyPr wrap="none" rtlCol="0">
            <a:spAutoFit/>
          </a:bodyPr>
          <a:lstStyle/>
          <a:p>
            <a:r>
              <a:rPr lang="en-US" dirty="0"/>
              <a:t>Script 3:</a:t>
            </a:r>
          </a:p>
        </p:txBody>
      </p:sp>
      <p:pic>
        <p:nvPicPr>
          <p:cNvPr id="3" name="Picture 2">
            <a:extLst>
              <a:ext uri="{FF2B5EF4-FFF2-40B4-BE49-F238E27FC236}">
                <a16:creationId xmlns:a16="http://schemas.microsoft.com/office/drawing/2014/main" id="{4DB0D49E-E8D8-0A16-DD7B-C0D7CDFA7C66}"/>
              </a:ext>
            </a:extLst>
          </p:cNvPr>
          <p:cNvPicPr>
            <a:picLocks noChangeAspect="1"/>
          </p:cNvPicPr>
          <p:nvPr/>
        </p:nvPicPr>
        <p:blipFill>
          <a:blip r:embed="rId2"/>
          <a:srcRect r="21844"/>
          <a:stretch/>
        </p:blipFill>
        <p:spPr>
          <a:xfrm>
            <a:off x="600397" y="1787210"/>
            <a:ext cx="3593710" cy="2419595"/>
          </a:xfrm>
          <a:prstGeom prst="rect">
            <a:avLst/>
          </a:prstGeom>
        </p:spPr>
      </p:pic>
      <p:sp>
        <p:nvSpPr>
          <p:cNvPr id="4" name="TextBox 3">
            <a:extLst>
              <a:ext uri="{FF2B5EF4-FFF2-40B4-BE49-F238E27FC236}">
                <a16:creationId xmlns:a16="http://schemas.microsoft.com/office/drawing/2014/main" id="{99A9807C-BA66-6B10-8F68-6255D5D5CA57}"/>
              </a:ext>
            </a:extLst>
          </p:cNvPr>
          <p:cNvSpPr txBox="1"/>
          <p:nvPr/>
        </p:nvSpPr>
        <p:spPr>
          <a:xfrm>
            <a:off x="600397" y="1339569"/>
            <a:ext cx="951479" cy="369332"/>
          </a:xfrm>
          <a:prstGeom prst="rect">
            <a:avLst/>
          </a:prstGeom>
          <a:noFill/>
        </p:spPr>
        <p:txBody>
          <a:bodyPr wrap="none" rtlCol="0">
            <a:spAutoFit/>
          </a:bodyPr>
          <a:lstStyle/>
          <a:p>
            <a:r>
              <a:rPr lang="en-US" dirty="0"/>
              <a:t>Script 2:</a:t>
            </a:r>
          </a:p>
        </p:txBody>
      </p:sp>
      <p:sp>
        <p:nvSpPr>
          <p:cNvPr id="7" name="TextBox 6">
            <a:extLst>
              <a:ext uri="{FF2B5EF4-FFF2-40B4-BE49-F238E27FC236}">
                <a16:creationId xmlns:a16="http://schemas.microsoft.com/office/drawing/2014/main" id="{9D63F3F2-624B-9778-D811-8F4CB2B9BC26}"/>
              </a:ext>
            </a:extLst>
          </p:cNvPr>
          <p:cNvSpPr txBox="1"/>
          <p:nvPr/>
        </p:nvSpPr>
        <p:spPr>
          <a:xfrm>
            <a:off x="507632" y="4346144"/>
            <a:ext cx="5018525" cy="1477328"/>
          </a:xfrm>
          <a:prstGeom prst="rect">
            <a:avLst/>
          </a:prstGeom>
          <a:noFill/>
          <a:ln>
            <a:noFill/>
          </a:ln>
        </p:spPr>
        <p:txBody>
          <a:bodyPr wrap="square">
            <a:spAutoFit/>
          </a:bodyPr>
          <a:lstStyle/>
          <a:p>
            <a:pPr marL="342900" indent="-342900">
              <a:buFont typeface="+mj-lt"/>
              <a:buAutoNum type="arabicPeriod"/>
            </a:pPr>
            <a:r>
              <a:rPr lang="en-US" dirty="0"/>
              <a:t>Adds headers to dictionary w/o filtering</a:t>
            </a:r>
          </a:p>
          <a:p>
            <a:pPr marL="342900" indent="-342900">
              <a:buFont typeface="+mj-lt"/>
              <a:buAutoNum type="arabicPeriod"/>
            </a:pPr>
            <a:r>
              <a:rPr lang="en-US" dirty="0"/>
              <a:t>Appends each line to sequence list</a:t>
            </a:r>
          </a:p>
          <a:p>
            <a:pPr marL="342900" indent="-342900">
              <a:buFont typeface="+mj-lt"/>
              <a:buAutoNum type="arabicPeriod"/>
            </a:pPr>
            <a:r>
              <a:rPr lang="en-US" dirty="0"/>
              <a:t>Calculates GC content after processing all sequences may have incorrect values.</a:t>
            </a:r>
          </a:p>
          <a:p>
            <a:pPr marL="342900" indent="-342900">
              <a:buFont typeface="+mj-lt"/>
              <a:buAutoNum type="arabicPeriod"/>
            </a:pPr>
            <a:r>
              <a:rPr lang="en-US" dirty="0"/>
              <a:t> output only prints summary at end</a:t>
            </a:r>
          </a:p>
        </p:txBody>
      </p:sp>
      <p:sp>
        <p:nvSpPr>
          <p:cNvPr id="8" name="TextBox 7">
            <a:extLst>
              <a:ext uri="{FF2B5EF4-FFF2-40B4-BE49-F238E27FC236}">
                <a16:creationId xmlns:a16="http://schemas.microsoft.com/office/drawing/2014/main" id="{EE09D54C-EE56-F0BE-351D-7B09ED613746}"/>
              </a:ext>
            </a:extLst>
          </p:cNvPr>
          <p:cNvSpPr txBox="1"/>
          <p:nvPr/>
        </p:nvSpPr>
        <p:spPr>
          <a:xfrm>
            <a:off x="5710683" y="4946309"/>
            <a:ext cx="5709382" cy="1754326"/>
          </a:xfrm>
          <a:prstGeom prst="rect">
            <a:avLst/>
          </a:prstGeom>
          <a:noFill/>
          <a:ln>
            <a:noFill/>
          </a:ln>
        </p:spPr>
        <p:txBody>
          <a:bodyPr wrap="square">
            <a:spAutoFit/>
          </a:bodyPr>
          <a:lstStyle/>
          <a:p>
            <a:pPr marL="342900" indent="-342900">
              <a:buFont typeface="+mj-lt"/>
              <a:buAutoNum type="arabicPeriod"/>
            </a:pPr>
            <a:r>
              <a:rPr lang="en-US" dirty="0"/>
              <a:t>Filters headers to exclude ‘bad’ ones (&gt;K, &gt;G, &gt;MT)</a:t>
            </a:r>
          </a:p>
          <a:p>
            <a:pPr marL="342900" indent="-342900">
              <a:buFont typeface="+mj-lt"/>
              <a:buAutoNum type="arabicPeriod"/>
            </a:pPr>
            <a:r>
              <a:rPr lang="en-US" dirty="0"/>
              <a:t>Uses temp list to accumulate sequences for each header and joins them when new header encountered.</a:t>
            </a:r>
          </a:p>
          <a:p>
            <a:pPr marL="342900" indent="-342900">
              <a:buFont typeface="+mj-lt"/>
              <a:buAutoNum type="arabicPeriod"/>
            </a:pPr>
            <a:r>
              <a:rPr lang="en-US" dirty="0"/>
              <a:t>Calculates GC content for each sequence immediately after collecting them </a:t>
            </a:r>
            <a:r>
              <a:rPr lang="en-US" dirty="0">
                <a:sym typeface="Wingdings" pitchFamily="2" charset="2"/>
              </a:rPr>
              <a:t> more accurate.</a:t>
            </a:r>
          </a:p>
          <a:p>
            <a:pPr marL="342900" indent="-342900">
              <a:buFont typeface="+mj-lt"/>
              <a:buAutoNum type="arabicPeriod"/>
            </a:pPr>
            <a:r>
              <a:rPr lang="en-US" dirty="0">
                <a:sym typeface="Wingdings" pitchFamily="2" charset="2"/>
              </a:rPr>
              <a:t>Output prints and saves {} as file using </a:t>
            </a:r>
            <a:r>
              <a:rPr lang="en-US" b="1" i="1" dirty="0">
                <a:ln w="12700">
                  <a:solidFill>
                    <a:schemeClr val="tx2">
                      <a:lumMod val="75000"/>
                    </a:schemeClr>
                  </a:solidFill>
                  <a:prstDash val="solid"/>
                </a:ln>
                <a:solidFill>
                  <a:srgbClr val="A4FF67"/>
                </a:solidFill>
                <a:effectLst>
                  <a:outerShdw dist="38100" dir="2640000" algn="bl" rotWithShape="0">
                    <a:schemeClr val="tx2">
                      <a:lumMod val="75000"/>
                    </a:schemeClr>
                  </a:outerShdw>
                </a:effectLst>
              </a:rPr>
              <a:t>pickle.</a:t>
            </a:r>
            <a:endParaRPr lang="en-US" dirty="0"/>
          </a:p>
        </p:txBody>
      </p:sp>
      <p:pic>
        <p:nvPicPr>
          <p:cNvPr id="9" name="Picture 8">
            <a:extLst>
              <a:ext uri="{FF2B5EF4-FFF2-40B4-BE49-F238E27FC236}">
                <a16:creationId xmlns:a16="http://schemas.microsoft.com/office/drawing/2014/main" id="{20DD9F83-A663-87D2-2AAC-2D272577DE2E}"/>
              </a:ext>
            </a:extLst>
          </p:cNvPr>
          <p:cNvPicPr>
            <a:picLocks noChangeAspect="1"/>
          </p:cNvPicPr>
          <p:nvPr/>
        </p:nvPicPr>
        <p:blipFill>
          <a:blip r:embed="rId3"/>
          <a:stretch>
            <a:fillRect/>
          </a:stretch>
        </p:blipFill>
        <p:spPr>
          <a:xfrm>
            <a:off x="5811313" y="1390208"/>
            <a:ext cx="3187624" cy="3433583"/>
          </a:xfrm>
          <a:prstGeom prst="rect">
            <a:avLst/>
          </a:prstGeom>
        </p:spPr>
      </p:pic>
      <p:sp>
        <p:nvSpPr>
          <p:cNvPr id="10" name="Right Brace 9">
            <a:extLst>
              <a:ext uri="{FF2B5EF4-FFF2-40B4-BE49-F238E27FC236}">
                <a16:creationId xmlns:a16="http://schemas.microsoft.com/office/drawing/2014/main" id="{7CF0F841-AA3F-82D4-5FEA-A34CE69076AE}"/>
              </a:ext>
            </a:extLst>
          </p:cNvPr>
          <p:cNvSpPr/>
          <p:nvPr/>
        </p:nvSpPr>
        <p:spPr>
          <a:xfrm>
            <a:off x="9091701" y="3843130"/>
            <a:ext cx="304089" cy="503014"/>
          </a:xfrm>
          <a:prstGeom prst="rightBrace">
            <a:avLst/>
          </a:prstGeom>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52B3CB65-9162-28F4-B12C-EDC894BCCC95}"/>
              </a:ext>
            </a:extLst>
          </p:cNvPr>
          <p:cNvSpPr txBox="1"/>
          <p:nvPr/>
        </p:nvSpPr>
        <p:spPr>
          <a:xfrm>
            <a:off x="9488554" y="2584123"/>
            <a:ext cx="2345637" cy="2062103"/>
          </a:xfrm>
          <a:prstGeom prst="rect">
            <a:avLst/>
          </a:prstGeom>
          <a:noFill/>
        </p:spPr>
        <p:txBody>
          <a:bodyPr wrap="square" rtlCol="0">
            <a:spAutoFit/>
          </a:bodyPr>
          <a:lstStyle/>
          <a:p>
            <a:r>
              <a:rPr lang="en-US" sz="1600" i="1" dirty="0">
                <a:solidFill>
                  <a:schemeClr val="accent1">
                    <a:lumMod val="75000"/>
                  </a:schemeClr>
                </a:solidFill>
              </a:rPr>
              <a:t>Needed this similar code outside of the loop to ensure that is there are any remaining sequence lines accumulated after loop completes, to join and add them into the {}, to avoid data loss.</a:t>
            </a:r>
          </a:p>
        </p:txBody>
      </p:sp>
    </p:spTree>
    <p:extLst>
      <p:ext uri="{BB962C8B-B14F-4D97-AF65-F5344CB8AC3E}">
        <p14:creationId xmlns:p14="http://schemas.microsoft.com/office/powerpoint/2010/main" val="4655867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8F6834-81C1-92C3-21A8-335F264202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4DBFE1-46A9-92BC-7E68-0AE238A10421}"/>
              </a:ext>
            </a:extLst>
          </p:cNvPr>
          <p:cNvSpPr>
            <a:spLocks noGrp="1"/>
          </p:cNvSpPr>
          <p:nvPr>
            <p:ph type="title"/>
          </p:nvPr>
        </p:nvSpPr>
        <p:spPr>
          <a:xfrm>
            <a:off x="228227" y="134908"/>
            <a:ext cx="10515600" cy="1325563"/>
          </a:xfrm>
        </p:spPr>
        <p:txBody>
          <a:bodyPr/>
          <a:lstStyle/>
          <a:p>
            <a:r>
              <a:rPr lang="en-US" b="1" dirty="0"/>
              <a:t>Script 3 visualization using JupyterLab</a:t>
            </a:r>
          </a:p>
        </p:txBody>
      </p:sp>
      <p:sp>
        <p:nvSpPr>
          <p:cNvPr id="13" name="TextBox 12">
            <a:extLst>
              <a:ext uri="{FF2B5EF4-FFF2-40B4-BE49-F238E27FC236}">
                <a16:creationId xmlns:a16="http://schemas.microsoft.com/office/drawing/2014/main" id="{6D75B748-DA87-86DE-3A74-FF0FB909EE24}"/>
              </a:ext>
            </a:extLst>
          </p:cNvPr>
          <p:cNvSpPr txBox="1"/>
          <p:nvPr/>
        </p:nvSpPr>
        <p:spPr>
          <a:xfrm>
            <a:off x="106967" y="1218612"/>
            <a:ext cx="1885644" cy="369332"/>
          </a:xfrm>
          <a:prstGeom prst="rect">
            <a:avLst/>
          </a:prstGeom>
          <a:noFill/>
        </p:spPr>
        <p:txBody>
          <a:bodyPr wrap="none" rtlCol="0">
            <a:spAutoFit/>
          </a:bodyPr>
          <a:lstStyle/>
          <a:p>
            <a:r>
              <a:rPr lang="en-US" dirty="0"/>
              <a:t>Output on screen:</a:t>
            </a:r>
          </a:p>
        </p:txBody>
      </p:sp>
      <p:pic>
        <p:nvPicPr>
          <p:cNvPr id="3" name="Picture 2">
            <a:extLst>
              <a:ext uri="{FF2B5EF4-FFF2-40B4-BE49-F238E27FC236}">
                <a16:creationId xmlns:a16="http://schemas.microsoft.com/office/drawing/2014/main" id="{32B07E01-FE05-84BB-70BC-909E77751AEC}"/>
              </a:ext>
            </a:extLst>
          </p:cNvPr>
          <p:cNvPicPr>
            <a:picLocks noChangeAspect="1"/>
          </p:cNvPicPr>
          <p:nvPr/>
        </p:nvPicPr>
        <p:blipFill>
          <a:blip r:embed="rId2"/>
          <a:stretch>
            <a:fillRect/>
          </a:stretch>
        </p:blipFill>
        <p:spPr>
          <a:xfrm>
            <a:off x="106967" y="1629308"/>
            <a:ext cx="11978065" cy="1131468"/>
          </a:xfrm>
          <a:prstGeom prst="rect">
            <a:avLst/>
          </a:prstGeom>
        </p:spPr>
      </p:pic>
      <p:sp>
        <p:nvSpPr>
          <p:cNvPr id="4" name="TextBox 3">
            <a:extLst>
              <a:ext uri="{FF2B5EF4-FFF2-40B4-BE49-F238E27FC236}">
                <a16:creationId xmlns:a16="http://schemas.microsoft.com/office/drawing/2014/main" id="{21DD8CBE-65A6-F1C3-CCEB-6353845A4DA4}"/>
              </a:ext>
            </a:extLst>
          </p:cNvPr>
          <p:cNvSpPr txBox="1"/>
          <p:nvPr/>
        </p:nvSpPr>
        <p:spPr>
          <a:xfrm>
            <a:off x="106967" y="3563111"/>
            <a:ext cx="2154436" cy="369332"/>
          </a:xfrm>
          <a:prstGeom prst="rect">
            <a:avLst/>
          </a:prstGeom>
          <a:noFill/>
        </p:spPr>
        <p:txBody>
          <a:bodyPr wrap="none" rtlCol="0">
            <a:spAutoFit/>
          </a:bodyPr>
          <a:lstStyle/>
          <a:p>
            <a:r>
              <a:rPr lang="en-US" dirty="0"/>
              <a:t>Output saved to file:</a:t>
            </a:r>
          </a:p>
        </p:txBody>
      </p:sp>
      <p:pic>
        <p:nvPicPr>
          <p:cNvPr id="11" name="Picture 10">
            <a:extLst>
              <a:ext uri="{FF2B5EF4-FFF2-40B4-BE49-F238E27FC236}">
                <a16:creationId xmlns:a16="http://schemas.microsoft.com/office/drawing/2014/main" id="{7288FD35-7917-A671-8341-76A570238C55}"/>
              </a:ext>
            </a:extLst>
          </p:cNvPr>
          <p:cNvPicPr>
            <a:picLocks noChangeAspect="1"/>
          </p:cNvPicPr>
          <p:nvPr/>
        </p:nvPicPr>
        <p:blipFill>
          <a:blip r:embed="rId3"/>
          <a:stretch>
            <a:fillRect/>
          </a:stretch>
        </p:blipFill>
        <p:spPr>
          <a:xfrm>
            <a:off x="76824" y="4066555"/>
            <a:ext cx="3325785" cy="1811731"/>
          </a:xfrm>
          <a:prstGeom prst="rect">
            <a:avLst/>
          </a:prstGeom>
        </p:spPr>
      </p:pic>
      <p:sp>
        <p:nvSpPr>
          <p:cNvPr id="14" name="Curved Down Arrow 13">
            <a:extLst>
              <a:ext uri="{FF2B5EF4-FFF2-40B4-BE49-F238E27FC236}">
                <a16:creationId xmlns:a16="http://schemas.microsoft.com/office/drawing/2014/main" id="{9AEB5B03-E16B-7929-890E-969EFE734D87}"/>
              </a:ext>
            </a:extLst>
          </p:cNvPr>
          <p:cNvSpPr/>
          <p:nvPr/>
        </p:nvSpPr>
        <p:spPr>
          <a:xfrm>
            <a:off x="2685035" y="3397466"/>
            <a:ext cx="1638254" cy="541616"/>
          </a:xfrm>
          <a:prstGeom prst="curvedDownArrow">
            <a:avLst/>
          </a:prstGeom>
          <a:solidFill>
            <a:srgbClr val="A4FF6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15" name="TextBox 14">
            <a:extLst>
              <a:ext uri="{FF2B5EF4-FFF2-40B4-BE49-F238E27FC236}">
                <a16:creationId xmlns:a16="http://schemas.microsoft.com/office/drawing/2014/main" id="{C12ABDAF-9FCD-9B21-BEBF-01CA12C3F85A}"/>
              </a:ext>
            </a:extLst>
          </p:cNvPr>
          <p:cNvSpPr txBox="1"/>
          <p:nvPr/>
        </p:nvSpPr>
        <p:spPr>
          <a:xfrm>
            <a:off x="1976032" y="2936745"/>
            <a:ext cx="2853153" cy="369332"/>
          </a:xfrm>
          <a:prstGeom prst="rect">
            <a:avLst/>
          </a:prstGeom>
          <a:noFill/>
        </p:spPr>
        <p:txBody>
          <a:bodyPr wrap="none" rtlCol="0">
            <a:spAutoFit/>
          </a:bodyPr>
          <a:lstStyle/>
          <a:p>
            <a:r>
              <a:rPr lang="en-US" i="1" dirty="0">
                <a:ln w="0"/>
                <a:effectLst>
                  <a:outerShdw blurRad="38100" dist="19050" dir="2700000" algn="tl" rotWithShape="0">
                    <a:schemeClr val="dk1">
                      <a:alpha val="40000"/>
                    </a:schemeClr>
                  </a:outerShdw>
                </a:effectLst>
              </a:rPr>
              <a:t>Open</a:t>
            </a:r>
            <a:r>
              <a:rPr lang="en-US" b="1" i="1" dirty="0">
                <a:ln w="12700">
                  <a:solidFill>
                    <a:schemeClr val="tx2">
                      <a:lumMod val="75000"/>
                    </a:schemeClr>
                  </a:solidFill>
                  <a:prstDash val="solid"/>
                </a:ln>
                <a:solidFill>
                  <a:srgbClr val="A4FF67"/>
                </a:solidFill>
                <a:effectLst>
                  <a:outerShdw dist="38100" dir="2640000" algn="bl" rotWithShape="0">
                    <a:schemeClr val="tx2">
                      <a:lumMod val="75000"/>
                    </a:schemeClr>
                  </a:outerShdw>
                </a:effectLst>
              </a:rPr>
              <a:t> pickle </a:t>
            </a:r>
            <a:r>
              <a:rPr lang="en-US" i="1" dirty="0">
                <a:ln w="0"/>
                <a:effectLst>
                  <a:outerShdw blurRad="38100" dist="19050" dir="2700000" algn="tl" rotWithShape="0">
                    <a:schemeClr val="dk1">
                      <a:alpha val="40000"/>
                    </a:schemeClr>
                  </a:outerShdw>
                </a:effectLst>
              </a:rPr>
              <a:t>with </a:t>
            </a:r>
            <a:r>
              <a:rPr lang="en-US" b="1" i="1" dirty="0">
                <a:ln w="9525">
                  <a:solidFill>
                    <a:schemeClr val="tx2"/>
                  </a:solidFill>
                  <a:prstDash val="solid"/>
                </a:ln>
                <a:solidFill>
                  <a:srgbClr val="FFC000"/>
                </a:solidFill>
                <a:effectLst>
                  <a:outerShdw blurRad="12700" dist="38100" dir="2700000" algn="tl" rotWithShape="0">
                    <a:schemeClr val="bg1">
                      <a:lumMod val="50000"/>
                    </a:schemeClr>
                  </a:outerShdw>
                </a:effectLst>
              </a:rPr>
              <a:t>JupyterLab</a:t>
            </a:r>
            <a:endParaRPr lang="en-US" dirty="0">
              <a:solidFill>
                <a:srgbClr val="FFC000"/>
              </a:solidFill>
            </a:endParaRPr>
          </a:p>
        </p:txBody>
      </p:sp>
      <p:pic>
        <p:nvPicPr>
          <p:cNvPr id="17" name="Picture 16">
            <a:extLst>
              <a:ext uri="{FF2B5EF4-FFF2-40B4-BE49-F238E27FC236}">
                <a16:creationId xmlns:a16="http://schemas.microsoft.com/office/drawing/2014/main" id="{21AB1057-9CB3-673B-1FC0-52D93ACCF6F4}"/>
              </a:ext>
            </a:extLst>
          </p:cNvPr>
          <p:cNvPicPr>
            <a:picLocks noChangeAspect="1"/>
          </p:cNvPicPr>
          <p:nvPr/>
        </p:nvPicPr>
        <p:blipFill>
          <a:blip r:embed="rId4"/>
          <a:srcRect l="19713"/>
          <a:stretch/>
        </p:blipFill>
        <p:spPr>
          <a:xfrm>
            <a:off x="3492685" y="4066555"/>
            <a:ext cx="2998556" cy="2432814"/>
          </a:xfrm>
          <a:prstGeom prst="rect">
            <a:avLst/>
          </a:prstGeom>
        </p:spPr>
      </p:pic>
      <p:sp>
        <p:nvSpPr>
          <p:cNvPr id="19" name="Curved Down Arrow 18">
            <a:extLst>
              <a:ext uri="{FF2B5EF4-FFF2-40B4-BE49-F238E27FC236}">
                <a16:creationId xmlns:a16="http://schemas.microsoft.com/office/drawing/2014/main" id="{025C95E9-281E-AFC5-E534-827991AF2252}"/>
              </a:ext>
            </a:extLst>
          </p:cNvPr>
          <p:cNvSpPr/>
          <p:nvPr/>
        </p:nvSpPr>
        <p:spPr>
          <a:xfrm>
            <a:off x="5895304" y="3415061"/>
            <a:ext cx="1638254" cy="541616"/>
          </a:xfrm>
          <a:prstGeom prst="curvedDownArrow">
            <a:avLst/>
          </a:prstGeom>
          <a:solidFill>
            <a:srgbClr val="A4FF6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0" name="TextBox 19">
            <a:extLst>
              <a:ext uri="{FF2B5EF4-FFF2-40B4-BE49-F238E27FC236}">
                <a16:creationId xmlns:a16="http://schemas.microsoft.com/office/drawing/2014/main" id="{7036C65B-55AD-EFD0-0FD5-70C143C526B5}"/>
              </a:ext>
            </a:extLst>
          </p:cNvPr>
          <p:cNvSpPr txBox="1"/>
          <p:nvPr/>
        </p:nvSpPr>
        <p:spPr>
          <a:xfrm>
            <a:off x="5293364" y="2952134"/>
            <a:ext cx="3155351" cy="338554"/>
          </a:xfrm>
          <a:prstGeom prst="rect">
            <a:avLst/>
          </a:prstGeom>
          <a:noFill/>
        </p:spPr>
        <p:txBody>
          <a:bodyPr wrap="none" rtlCol="0">
            <a:spAutoFit/>
          </a:bodyPr>
          <a:lstStyle/>
          <a:p>
            <a:r>
              <a:rPr lang="en-US" sz="1600" i="1" dirty="0">
                <a:ln w="0"/>
                <a:effectLst>
                  <a:outerShdw blurRad="38100" dist="19050" dir="2700000" algn="tl" rotWithShape="0">
                    <a:schemeClr val="dk1">
                      <a:alpha val="40000"/>
                    </a:schemeClr>
                  </a:outerShdw>
                </a:effectLst>
              </a:rPr>
              <a:t>Use </a:t>
            </a:r>
            <a:r>
              <a:rPr lang="en-US" sz="1600" b="1" i="1" dirty="0">
                <a:ln w="9525">
                  <a:solidFill>
                    <a:schemeClr val="tx1"/>
                  </a:solidFill>
                  <a:prstDash val="solid"/>
                </a:ln>
                <a:solidFill>
                  <a:schemeClr val="bg1"/>
                </a:solidFill>
                <a:effectLst>
                  <a:outerShdw blurRad="12700" dist="38100" dir="2700000" algn="tl" rotWithShape="0">
                    <a:schemeClr val="bg1">
                      <a:lumMod val="50000"/>
                    </a:schemeClr>
                  </a:outerShdw>
                </a:effectLst>
              </a:rPr>
              <a:t>Pandas</a:t>
            </a:r>
            <a:r>
              <a:rPr lang="en-US" sz="1600" i="1" dirty="0">
                <a:ln w="0"/>
                <a:effectLst>
                  <a:outerShdw blurRad="38100" dist="19050" dir="2700000" algn="tl" rotWithShape="0">
                    <a:schemeClr val="dk1">
                      <a:alpha val="40000"/>
                    </a:schemeClr>
                  </a:outerShdw>
                </a:effectLst>
              </a:rPr>
              <a:t> to visualize Data Frame</a:t>
            </a:r>
            <a:endParaRPr lang="en-US" sz="1600" dirty="0"/>
          </a:p>
        </p:txBody>
      </p:sp>
      <p:pic>
        <p:nvPicPr>
          <p:cNvPr id="23" name="Picture 22">
            <a:extLst>
              <a:ext uri="{FF2B5EF4-FFF2-40B4-BE49-F238E27FC236}">
                <a16:creationId xmlns:a16="http://schemas.microsoft.com/office/drawing/2014/main" id="{E783D372-F2E4-F1E6-BF07-A9E211D73B47}"/>
              </a:ext>
            </a:extLst>
          </p:cNvPr>
          <p:cNvPicPr>
            <a:picLocks noChangeAspect="1"/>
          </p:cNvPicPr>
          <p:nvPr/>
        </p:nvPicPr>
        <p:blipFill>
          <a:blip r:embed="rId5"/>
          <a:stretch>
            <a:fillRect/>
          </a:stretch>
        </p:blipFill>
        <p:spPr>
          <a:xfrm>
            <a:off x="6581317" y="4066555"/>
            <a:ext cx="3734796" cy="2697546"/>
          </a:xfrm>
          <a:prstGeom prst="rect">
            <a:avLst/>
          </a:prstGeom>
        </p:spPr>
      </p:pic>
      <p:sp>
        <p:nvSpPr>
          <p:cNvPr id="24" name="Curved Down Arrow 23">
            <a:extLst>
              <a:ext uri="{FF2B5EF4-FFF2-40B4-BE49-F238E27FC236}">
                <a16:creationId xmlns:a16="http://schemas.microsoft.com/office/drawing/2014/main" id="{FF987334-5B83-0E70-FAD8-7FCAF808E31E}"/>
              </a:ext>
            </a:extLst>
          </p:cNvPr>
          <p:cNvSpPr/>
          <p:nvPr/>
        </p:nvSpPr>
        <p:spPr>
          <a:xfrm>
            <a:off x="9472016" y="3415061"/>
            <a:ext cx="1638254" cy="541616"/>
          </a:xfrm>
          <a:prstGeom prst="curvedDownArrow">
            <a:avLst/>
          </a:prstGeom>
          <a:solidFill>
            <a:srgbClr val="A4FF67"/>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5" name="TextBox 24">
            <a:extLst>
              <a:ext uri="{FF2B5EF4-FFF2-40B4-BE49-F238E27FC236}">
                <a16:creationId xmlns:a16="http://schemas.microsoft.com/office/drawing/2014/main" id="{B10682A9-EA3F-F753-DD8B-944B0B9FD54F}"/>
              </a:ext>
            </a:extLst>
          </p:cNvPr>
          <p:cNvSpPr txBox="1"/>
          <p:nvPr/>
        </p:nvSpPr>
        <p:spPr>
          <a:xfrm>
            <a:off x="8819834" y="2966629"/>
            <a:ext cx="3122971" cy="338554"/>
          </a:xfrm>
          <a:prstGeom prst="rect">
            <a:avLst/>
          </a:prstGeom>
          <a:noFill/>
        </p:spPr>
        <p:txBody>
          <a:bodyPr wrap="none" rtlCol="0">
            <a:spAutoFit/>
          </a:bodyPr>
          <a:lstStyle/>
          <a:p>
            <a:r>
              <a:rPr lang="en-US" sz="1600" i="1" dirty="0">
                <a:ln w="0"/>
                <a:effectLst>
                  <a:outerShdw blurRad="38100" dist="19050" dir="2700000" algn="tl" rotWithShape="0">
                    <a:schemeClr val="dk1">
                      <a:alpha val="40000"/>
                    </a:schemeClr>
                  </a:outerShdw>
                </a:effectLst>
              </a:rPr>
              <a:t>Data Frame to plot with</a:t>
            </a:r>
            <a:r>
              <a:rPr lang="en-US" sz="1600" b="1" i="1" dirty="0">
                <a:ln w="13462">
                  <a:solidFill>
                    <a:schemeClr val="tx2"/>
                  </a:solidFill>
                  <a:prstDash val="solid"/>
                </a:ln>
                <a:effectLst>
                  <a:outerShdw dist="38100" dir="2700000" algn="bl" rotWithShape="0">
                    <a:schemeClr val="accent5"/>
                  </a:outerShdw>
                </a:effectLst>
              </a:rPr>
              <a:t> </a:t>
            </a:r>
            <a:r>
              <a:rPr lang="en-US" sz="1600" b="1" i="1" dirty="0">
                <a:ln w="13462">
                  <a:solidFill>
                    <a:schemeClr val="accent4">
                      <a:lumMod val="50000"/>
                    </a:schemeClr>
                  </a:solidFill>
                  <a:prstDash val="solid"/>
                </a:ln>
                <a:solidFill>
                  <a:srgbClr val="FFFF00"/>
                </a:solidFill>
                <a:effectLst>
                  <a:outerShdw dist="38100" dir="2700000" algn="bl" rotWithShape="0">
                    <a:schemeClr val="accent5"/>
                  </a:outerShdw>
                </a:effectLst>
              </a:rPr>
              <a:t>Matplotlib</a:t>
            </a:r>
            <a:endParaRPr lang="en-US" sz="1600" dirty="0">
              <a:ln w="13462">
                <a:solidFill>
                  <a:schemeClr val="accent4">
                    <a:lumMod val="50000"/>
                  </a:schemeClr>
                </a:solidFill>
                <a:prstDash val="solid"/>
              </a:ln>
              <a:solidFill>
                <a:srgbClr val="FFFF00"/>
              </a:solidFill>
            </a:endParaRPr>
          </a:p>
        </p:txBody>
      </p:sp>
      <p:pic>
        <p:nvPicPr>
          <p:cNvPr id="26" name="Picture 25">
            <a:extLst>
              <a:ext uri="{FF2B5EF4-FFF2-40B4-BE49-F238E27FC236}">
                <a16:creationId xmlns:a16="http://schemas.microsoft.com/office/drawing/2014/main" id="{A65C7B57-F0F0-A3DC-9BA1-C314EF126481}"/>
              </a:ext>
            </a:extLst>
          </p:cNvPr>
          <p:cNvPicPr>
            <a:picLocks noChangeAspect="1"/>
          </p:cNvPicPr>
          <p:nvPr/>
        </p:nvPicPr>
        <p:blipFill>
          <a:blip r:embed="rId6"/>
          <a:stretch>
            <a:fillRect/>
          </a:stretch>
        </p:blipFill>
        <p:spPr>
          <a:xfrm>
            <a:off x="10454548" y="4218918"/>
            <a:ext cx="1630483" cy="1131468"/>
          </a:xfrm>
          <a:prstGeom prst="rect">
            <a:avLst/>
          </a:prstGeom>
        </p:spPr>
      </p:pic>
      <p:pic>
        <p:nvPicPr>
          <p:cNvPr id="27" name="Picture 26">
            <a:extLst>
              <a:ext uri="{FF2B5EF4-FFF2-40B4-BE49-F238E27FC236}">
                <a16:creationId xmlns:a16="http://schemas.microsoft.com/office/drawing/2014/main" id="{6F961D3B-1598-4EEC-B439-88A7D750CDF2}"/>
              </a:ext>
            </a:extLst>
          </p:cNvPr>
          <p:cNvPicPr>
            <a:picLocks noChangeAspect="1"/>
          </p:cNvPicPr>
          <p:nvPr/>
        </p:nvPicPr>
        <p:blipFill>
          <a:blip r:embed="rId7"/>
          <a:stretch>
            <a:fillRect/>
          </a:stretch>
        </p:blipFill>
        <p:spPr>
          <a:xfrm>
            <a:off x="10454548" y="5506485"/>
            <a:ext cx="1630483" cy="1144421"/>
          </a:xfrm>
          <a:prstGeom prst="rect">
            <a:avLst/>
          </a:prstGeom>
        </p:spPr>
      </p:pic>
    </p:spTree>
    <p:extLst>
      <p:ext uri="{BB962C8B-B14F-4D97-AF65-F5344CB8AC3E}">
        <p14:creationId xmlns:p14="http://schemas.microsoft.com/office/powerpoint/2010/main" val="34504736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59FFF9-3DCF-3883-BEDF-B216EFC939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6FE51C-1C49-042F-FC72-0ABDD05D478D}"/>
              </a:ext>
            </a:extLst>
          </p:cNvPr>
          <p:cNvSpPr>
            <a:spLocks noGrp="1"/>
          </p:cNvSpPr>
          <p:nvPr>
            <p:ph type="title"/>
          </p:nvPr>
        </p:nvSpPr>
        <p:spPr>
          <a:xfrm>
            <a:off x="389626" y="-17312"/>
            <a:ext cx="11510825" cy="1325563"/>
          </a:xfrm>
        </p:spPr>
        <p:txBody>
          <a:bodyPr/>
          <a:lstStyle/>
          <a:p>
            <a:r>
              <a:rPr lang="en-US" b="1" dirty="0"/>
              <a:t>Human: GC percentage with all nucleotides (+n)</a:t>
            </a:r>
          </a:p>
        </p:txBody>
      </p:sp>
      <p:sp>
        <p:nvSpPr>
          <p:cNvPr id="7" name="TextBox 6">
            <a:extLst>
              <a:ext uri="{FF2B5EF4-FFF2-40B4-BE49-F238E27FC236}">
                <a16:creationId xmlns:a16="http://schemas.microsoft.com/office/drawing/2014/main" id="{66D3369C-F179-E29D-3E54-28D75CA962CA}"/>
              </a:ext>
            </a:extLst>
          </p:cNvPr>
          <p:cNvSpPr txBox="1"/>
          <p:nvPr/>
        </p:nvSpPr>
        <p:spPr>
          <a:xfrm>
            <a:off x="8235259" y="1407655"/>
            <a:ext cx="1803699" cy="369332"/>
          </a:xfrm>
          <a:prstGeom prst="rect">
            <a:avLst/>
          </a:prstGeom>
          <a:noFill/>
        </p:spPr>
        <p:txBody>
          <a:bodyPr wrap="none" rtlCol="0">
            <a:spAutoFit/>
          </a:bodyPr>
          <a:lstStyle/>
          <a:p>
            <a:r>
              <a:rPr lang="en-US" b="1" dirty="0"/>
              <a:t>Coding Sequence</a:t>
            </a:r>
          </a:p>
        </p:txBody>
      </p:sp>
      <p:sp>
        <p:nvSpPr>
          <p:cNvPr id="8" name="TextBox 7">
            <a:extLst>
              <a:ext uri="{FF2B5EF4-FFF2-40B4-BE49-F238E27FC236}">
                <a16:creationId xmlns:a16="http://schemas.microsoft.com/office/drawing/2014/main" id="{C12E1BB0-84C7-C957-8BF6-E7BD83700CC4}"/>
              </a:ext>
            </a:extLst>
          </p:cNvPr>
          <p:cNvSpPr txBox="1"/>
          <p:nvPr/>
        </p:nvSpPr>
        <p:spPr>
          <a:xfrm>
            <a:off x="2153042" y="1407600"/>
            <a:ext cx="2653290" cy="369332"/>
          </a:xfrm>
          <a:prstGeom prst="rect">
            <a:avLst/>
          </a:prstGeom>
          <a:noFill/>
        </p:spPr>
        <p:txBody>
          <a:bodyPr wrap="none" rtlCol="0">
            <a:spAutoFit/>
          </a:bodyPr>
          <a:lstStyle/>
          <a:p>
            <a:r>
              <a:rPr lang="en-US" b="1" dirty="0"/>
              <a:t>Whole Genome Sequence</a:t>
            </a:r>
          </a:p>
        </p:txBody>
      </p:sp>
      <p:pic>
        <p:nvPicPr>
          <p:cNvPr id="13" name="Picture 12">
            <a:extLst>
              <a:ext uri="{FF2B5EF4-FFF2-40B4-BE49-F238E27FC236}">
                <a16:creationId xmlns:a16="http://schemas.microsoft.com/office/drawing/2014/main" id="{995D651B-0E11-B388-0A1F-7AD7DB4A1A7C}"/>
              </a:ext>
            </a:extLst>
          </p:cNvPr>
          <p:cNvPicPr>
            <a:picLocks noChangeAspect="1"/>
          </p:cNvPicPr>
          <p:nvPr/>
        </p:nvPicPr>
        <p:blipFill>
          <a:blip r:embed="rId2"/>
          <a:stretch>
            <a:fillRect/>
          </a:stretch>
        </p:blipFill>
        <p:spPr>
          <a:xfrm>
            <a:off x="6218002" y="2114614"/>
            <a:ext cx="5833684" cy="4094610"/>
          </a:xfrm>
          <a:prstGeom prst="rect">
            <a:avLst/>
          </a:prstGeom>
        </p:spPr>
      </p:pic>
      <p:pic>
        <p:nvPicPr>
          <p:cNvPr id="3" name="Picture 2">
            <a:extLst>
              <a:ext uri="{FF2B5EF4-FFF2-40B4-BE49-F238E27FC236}">
                <a16:creationId xmlns:a16="http://schemas.microsoft.com/office/drawing/2014/main" id="{4E5B9C2B-4499-FE9D-D90C-C4B3DF6F42E9}"/>
              </a:ext>
            </a:extLst>
          </p:cNvPr>
          <p:cNvPicPr>
            <a:picLocks noChangeAspect="1"/>
          </p:cNvPicPr>
          <p:nvPr/>
        </p:nvPicPr>
        <p:blipFill>
          <a:blip r:embed="rId3"/>
          <a:stretch>
            <a:fillRect/>
          </a:stretch>
        </p:blipFill>
        <p:spPr>
          <a:xfrm>
            <a:off x="314546" y="2090128"/>
            <a:ext cx="5833684" cy="4094610"/>
          </a:xfrm>
          <a:prstGeom prst="rect">
            <a:avLst/>
          </a:prstGeom>
        </p:spPr>
      </p:pic>
    </p:spTree>
    <p:extLst>
      <p:ext uri="{BB962C8B-B14F-4D97-AF65-F5344CB8AC3E}">
        <p14:creationId xmlns:p14="http://schemas.microsoft.com/office/powerpoint/2010/main" val="27054019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1124</TotalTime>
  <Words>1093</Words>
  <Application>Microsoft Macintosh PowerPoint</Application>
  <PresentationFormat>Widescreen</PresentationFormat>
  <Paragraphs>91</Paragraphs>
  <Slides>13</Slides>
  <Notes>4</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-webkit-standard</vt:lpstr>
      <vt:lpstr>Arial</vt:lpstr>
      <vt:lpstr>Calibri</vt:lpstr>
      <vt:lpstr>Calibri Light</vt:lpstr>
      <vt:lpstr>Slack-Lato</vt:lpstr>
      <vt:lpstr>Wingdings</vt:lpstr>
      <vt:lpstr>Office Theme</vt:lpstr>
      <vt:lpstr>GC Project </vt:lpstr>
      <vt:lpstr>Evolution of the GC content Script</vt:lpstr>
      <vt:lpstr>Script 1</vt:lpstr>
      <vt:lpstr>Script 2</vt:lpstr>
      <vt:lpstr>Script 2</vt:lpstr>
      <vt:lpstr>Script 3</vt:lpstr>
      <vt:lpstr>Script 2 versus 3 – what did we change?</vt:lpstr>
      <vt:lpstr>Script 3 visualization using JupyterLab</vt:lpstr>
      <vt:lpstr>Human: GC percentage with all nucleotides (+n)</vt:lpstr>
      <vt:lpstr>Human: GC percentage with ATCG nucleotides</vt:lpstr>
      <vt:lpstr>Learning and Problem Solving</vt:lpstr>
      <vt:lpstr>The Evolution of the Code</vt:lpstr>
      <vt:lpstr>Whole Genome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Microsoft Office User</dc:creator>
  <cp:lastModifiedBy>Microsoft Office User</cp:lastModifiedBy>
  <cp:revision>27</cp:revision>
  <dcterms:created xsi:type="dcterms:W3CDTF">2024-10-27T20:06:31Z</dcterms:created>
  <dcterms:modified xsi:type="dcterms:W3CDTF">2024-10-28T16:06:26Z</dcterms:modified>
</cp:coreProperties>
</file>

<file path=docProps/thumbnail.jpeg>
</file>